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media/image1.jpeg" ContentType="image/jpeg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  <p:sldId id="330" r:id="rId82"/>
    <p:sldId id="331" r:id="rId83"/>
    <p:sldId id="332" r:id="rId84"/>
    <p:sldId id="333" r:id="rId85"/>
    <p:sldId id="334" r:id="rId86"/>
    <p:sldId id="335" r:id="rId87"/>
    <p:sldId id="336" r:id="rId88"/>
    <p:sldId id="337" r:id="rId89"/>
    <p:sldId id="338" r:id="rId90"/>
    <p:sldId id="339" r:id="rId91"/>
    <p:sldId id="340" r:id="rId92"/>
    <p:sldId id="341" r:id="rId93"/>
    <p:sldId id="342" r:id="rId94"/>
    <p:sldId id="343" r:id="rId95"/>
    <p:sldId id="344" r:id="rId96"/>
    <p:sldId id="345" r:id="rId97"/>
    <p:sldId id="346" r:id="rId98"/>
    <p:sldId id="347" r:id="rId99"/>
    <p:sldId id="348" r:id="rId100"/>
    <p:sldId id="349" r:id="rId101"/>
    <p:sldId id="350" r:id="rId102"/>
    <p:sldId id="351" r:id="rId103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1pPr>
    <a:lvl2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2pPr>
    <a:lvl3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3pPr>
    <a:lvl4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4pPr>
    <a:lvl5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5pPr>
    <a:lvl6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6pPr>
    <a:lvl7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7pPr>
    <a:lvl8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8pPr>
    <a:lvl9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2E8"/>
          </a:solidFill>
        </a:fill>
      </a:tcStyle>
    </a:wholeTbl>
    <a:band2H>
      <a:tcTxStyle b="def" i="def"/>
      <a:tcStyle>
        <a:tcBdr/>
        <a:fill>
          <a:solidFill>
            <a:srgbClr val="E6EAF4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2E7CB"/>
          </a:solidFill>
        </a:fill>
      </a:tcStyle>
    </a:wholeTbl>
    <a:band2H>
      <a:tcTxStyle b="def" i="def"/>
      <a:tcStyle>
        <a:tcBdr/>
        <a:fill>
          <a:solidFill>
            <a:srgbClr val="F8F4E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5CDDE"/>
          </a:solidFill>
        </a:fill>
      </a:tcStyle>
    </a:wholeTbl>
    <a:band2H>
      <a:tcTxStyle b="def" i="def"/>
      <a:tcStyle>
        <a:tcBdr/>
        <a:fill>
          <a:solidFill>
            <a:srgbClr val="EBE8E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slide" Target="slides/slide57.xml"/><Relationship Id="rId65" Type="http://schemas.openxmlformats.org/officeDocument/2006/relationships/slide" Target="slides/slide58.xml"/><Relationship Id="rId66" Type="http://schemas.openxmlformats.org/officeDocument/2006/relationships/slide" Target="slides/slide59.xml"/><Relationship Id="rId67" Type="http://schemas.openxmlformats.org/officeDocument/2006/relationships/slide" Target="slides/slide60.xml"/><Relationship Id="rId68" Type="http://schemas.openxmlformats.org/officeDocument/2006/relationships/slide" Target="slides/slide61.xml"/><Relationship Id="rId69" Type="http://schemas.openxmlformats.org/officeDocument/2006/relationships/slide" Target="slides/slide62.xml"/><Relationship Id="rId70" Type="http://schemas.openxmlformats.org/officeDocument/2006/relationships/slide" Target="slides/slide63.xml"/><Relationship Id="rId71" Type="http://schemas.openxmlformats.org/officeDocument/2006/relationships/slide" Target="slides/slide64.xml"/><Relationship Id="rId72" Type="http://schemas.openxmlformats.org/officeDocument/2006/relationships/slide" Target="slides/slide65.xml"/><Relationship Id="rId73" Type="http://schemas.openxmlformats.org/officeDocument/2006/relationships/slide" Target="slides/slide66.xml"/><Relationship Id="rId74" Type="http://schemas.openxmlformats.org/officeDocument/2006/relationships/slide" Target="slides/slide67.xml"/><Relationship Id="rId75" Type="http://schemas.openxmlformats.org/officeDocument/2006/relationships/slide" Target="slides/slide68.xml"/><Relationship Id="rId76" Type="http://schemas.openxmlformats.org/officeDocument/2006/relationships/slide" Target="slides/slide69.xml"/><Relationship Id="rId77" Type="http://schemas.openxmlformats.org/officeDocument/2006/relationships/slide" Target="slides/slide70.xml"/><Relationship Id="rId78" Type="http://schemas.openxmlformats.org/officeDocument/2006/relationships/slide" Target="slides/slide71.xml"/><Relationship Id="rId79" Type="http://schemas.openxmlformats.org/officeDocument/2006/relationships/slide" Target="slides/slide72.xml"/><Relationship Id="rId80" Type="http://schemas.openxmlformats.org/officeDocument/2006/relationships/slide" Target="slides/slide73.xml"/><Relationship Id="rId81" Type="http://schemas.openxmlformats.org/officeDocument/2006/relationships/slide" Target="slides/slide74.xml"/><Relationship Id="rId82" Type="http://schemas.openxmlformats.org/officeDocument/2006/relationships/slide" Target="slides/slide75.xml"/><Relationship Id="rId83" Type="http://schemas.openxmlformats.org/officeDocument/2006/relationships/slide" Target="slides/slide76.xml"/><Relationship Id="rId84" Type="http://schemas.openxmlformats.org/officeDocument/2006/relationships/slide" Target="slides/slide77.xml"/><Relationship Id="rId85" Type="http://schemas.openxmlformats.org/officeDocument/2006/relationships/slide" Target="slides/slide78.xml"/><Relationship Id="rId86" Type="http://schemas.openxmlformats.org/officeDocument/2006/relationships/slide" Target="slides/slide79.xml"/><Relationship Id="rId87" Type="http://schemas.openxmlformats.org/officeDocument/2006/relationships/slide" Target="slides/slide80.xml"/><Relationship Id="rId88" Type="http://schemas.openxmlformats.org/officeDocument/2006/relationships/slide" Target="slides/slide81.xml"/><Relationship Id="rId89" Type="http://schemas.openxmlformats.org/officeDocument/2006/relationships/slide" Target="slides/slide82.xml"/><Relationship Id="rId90" Type="http://schemas.openxmlformats.org/officeDocument/2006/relationships/slide" Target="slides/slide83.xml"/><Relationship Id="rId91" Type="http://schemas.openxmlformats.org/officeDocument/2006/relationships/slide" Target="slides/slide84.xml"/><Relationship Id="rId92" Type="http://schemas.openxmlformats.org/officeDocument/2006/relationships/slide" Target="slides/slide85.xml"/><Relationship Id="rId93" Type="http://schemas.openxmlformats.org/officeDocument/2006/relationships/slide" Target="slides/slide86.xml"/><Relationship Id="rId94" Type="http://schemas.openxmlformats.org/officeDocument/2006/relationships/slide" Target="slides/slide87.xml"/><Relationship Id="rId95" Type="http://schemas.openxmlformats.org/officeDocument/2006/relationships/slide" Target="slides/slide88.xml"/><Relationship Id="rId96" Type="http://schemas.openxmlformats.org/officeDocument/2006/relationships/slide" Target="slides/slide89.xml"/><Relationship Id="rId97" Type="http://schemas.openxmlformats.org/officeDocument/2006/relationships/slide" Target="slides/slide90.xml"/><Relationship Id="rId98" Type="http://schemas.openxmlformats.org/officeDocument/2006/relationships/slide" Target="slides/slide91.xml"/><Relationship Id="rId99" Type="http://schemas.openxmlformats.org/officeDocument/2006/relationships/slide" Target="slides/slide92.xml"/><Relationship Id="rId100" Type="http://schemas.openxmlformats.org/officeDocument/2006/relationships/slide" Target="slides/slide93.xml"/><Relationship Id="rId101" Type="http://schemas.openxmlformats.org/officeDocument/2006/relationships/slide" Target="slides/slide94.xml"/><Relationship Id="rId102" Type="http://schemas.openxmlformats.org/officeDocument/2006/relationships/slide" Target="slides/slide95.xml"/><Relationship Id="rId103" Type="http://schemas.openxmlformats.org/officeDocument/2006/relationships/slide" Target="slides/slide96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1pPr>
    <a:lvl2pPr indent="228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2pPr>
    <a:lvl3pPr indent="457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3pPr>
    <a:lvl4pPr indent="685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4pPr>
    <a:lvl5pPr indent="9144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5pPr>
    <a:lvl6pPr indent="11430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6pPr>
    <a:lvl7pPr indent="1371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7pPr>
    <a:lvl8pPr indent="1600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8pPr>
    <a:lvl9pPr indent="1828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3" name="Shape 16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It is easy to forget which directory you’re in and accidentally write to the wrong file or copy over files you don’t mean to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大標題與副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大標題文字"/>
          <p:cNvSpPr txBox="1"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/>
            <a:r>
              <a:t>大標題文字</a:t>
            </a:r>
          </a:p>
        </p:txBody>
      </p:sp>
      <p:sp>
        <p:nvSpPr>
          <p:cNvPr id="12" name="內文層級一…"/>
          <p:cNvSpPr txBox="1"/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0" algn="ctr">
              <a:spcBef>
                <a:spcPts val="0"/>
              </a:spcBef>
              <a:buSzTx/>
              <a:buNone/>
              <a:defRPr sz="3200"/>
            </a:lvl2pPr>
            <a:lvl3pPr marL="0" indent="0" algn="ctr">
              <a:spcBef>
                <a:spcPts val="0"/>
              </a:spcBef>
              <a:buSzTx/>
              <a:buNone/>
              <a:defRPr sz="3200"/>
            </a:lvl3pPr>
            <a:lvl4pPr marL="0" indent="0" algn="ctr">
              <a:spcBef>
                <a:spcPts val="0"/>
              </a:spcBef>
              <a:buSzTx/>
              <a:buNone/>
              <a:defRPr sz="3200"/>
            </a:lvl4pPr>
            <a:lvl5pPr marL="0" indent="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3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名言語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內文層級一…"/>
          <p:cNvSpPr txBox="1"/>
          <p:nvPr>
            <p:ph type="body" sz="quarter" idx="1"/>
          </p:nvPr>
        </p:nvSpPr>
        <p:spPr>
          <a:xfrm>
            <a:off x="1270000" y="6362700"/>
            <a:ext cx="10464800" cy="46990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SzTx/>
              <a:buNone/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 marL="740833" indent="-296333" algn="ctr">
              <a:spcBef>
                <a:spcPts val="0"/>
              </a:spcBef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marL="1185333" indent="-296333" algn="ctr">
              <a:spcBef>
                <a:spcPts val="0"/>
              </a:spcBef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marL="1629833" indent="-296333" algn="ctr">
              <a:spcBef>
                <a:spcPts val="0"/>
              </a:spcBef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marL="2074333" indent="-296333" algn="ctr">
              <a:spcBef>
                <a:spcPts val="0"/>
              </a:spcBef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94" name="Shape 94"/>
          <p:cNvSpPr/>
          <p:nvPr>
            <p:ph type="body" sz="quarter" idx="13"/>
          </p:nvPr>
        </p:nvSpPr>
        <p:spPr>
          <a:xfrm>
            <a:off x="1270000" y="4267200"/>
            <a:ext cx="10464800" cy="685800"/>
          </a:xfrm>
          <a:prstGeom prst="rect">
            <a:avLst/>
          </a:prstGeom>
        </p:spPr>
        <p:txBody>
          <a:bodyPr anchor="ctr"/>
          <a:lstStyle/>
          <a:p>
            <a:pPr marL="0" indent="0" algn="ctr">
              <a:spcBef>
                <a:spcPts val="0"/>
              </a:spcBef>
              <a:buSzTx/>
              <a:buNone/>
              <a:defRPr sz="3800"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95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03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照片 - 水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>
            <p:ph type="pic" idx="13"/>
          </p:nvPr>
        </p:nvSpPr>
        <p:spPr>
          <a:xfrm>
            <a:off x="1606550" y="635000"/>
            <a:ext cx="9779000" cy="59182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1" name="大標題文字"/>
          <p:cNvSpPr txBox="1"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/>
            <a:r>
              <a:t>大標題文字</a:t>
            </a:r>
          </a:p>
        </p:txBody>
      </p:sp>
      <p:sp>
        <p:nvSpPr>
          <p:cNvPr id="22" name="內文層級一…"/>
          <p:cNvSpPr txBox="1"/>
          <p:nvPr>
            <p:ph type="body" sz="quarter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0" algn="ctr">
              <a:spcBef>
                <a:spcPts val="0"/>
              </a:spcBef>
              <a:buSzTx/>
              <a:buNone/>
              <a:defRPr sz="3200"/>
            </a:lvl2pPr>
            <a:lvl3pPr marL="0" indent="0" algn="ctr">
              <a:spcBef>
                <a:spcPts val="0"/>
              </a:spcBef>
              <a:buSzTx/>
              <a:buNone/>
              <a:defRPr sz="3200"/>
            </a:lvl3pPr>
            <a:lvl4pPr marL="0" indent="0" algn="ctr">
              <a:spcBef>
                <a:spcPts val="0"/>
              </a:spcBef>
              <a:buSzTx/>
              <a:buNone/>
              <a:defRPr sz="3200"/>
            </a:lvl4pPr>
            <a:lvl5pPr marL="0" indent="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23" name="幻燈片編號"/>
          <p:cNvSpPr txBox="1"/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大標題 - 中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大標題文字"/>
          <p:cNvSpPr txBox="1"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31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照片 - 直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/>
          <p:nvPr>
            <p:ph type="pic" sz="half" idx="13"/>
          </p:nvPr>
        </p:nvSpPr>
        <p:spPr>
          <a:xfrm>
            <a:off x="6718300" y="635000"/>
            <a:ext cx="5334000" cy="8229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9" name="大標題文字"/>
          <p:cNvSpPr txBox="1"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大標題文字</a:t>
            </a:r>
          </a:p>
        </p:txBody>
      </p:sp>
      <p:sp>
        <p:nvSpPr>
          <p:cNvPr id="40" name="內文層級一…"/>
          <p:cNvSpPr txBox="1"/>
          <p:nvPr>
            <p:ph type="body" sz="quarter" idx="1"/>
          </p:nvPr>
        </p:nvSpPr>
        <p:spPr>
          <a:xfrm>
            <a:off x="952500" y="4762500"/>
            <a:ext cx="5334000" cy="410210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0" algn="ctr">
              <a:spcBef>
                <a:spcPts val="0"/>
              </a:spcBef>
              <a:buSzTx/>
              <a:buNone/>
              <a:defRPr sz="3200"/>
            </a:lvl2pPr>
            <a:lvl3pPr marL="0" indent="0" algn="ctr">
              <a:spcBef>
                <a:spcPts val="0"/>
              </a:spcBef>
              <a:buSzTx/>
              <a:buNone/>
              <a:defRPr sz="3200"/>
            </a:lvl3pPr>
            <a:lvl4pPr marL="0" indent="0" algn="ctr">
              <a:spcBef>
                <a:spcPts val="0"/>
              </a:spcBef>
              <a:buSzTx/>
              <a:buNone/>
              <a:defRPr sz="3200"/>
            </a:lvl4pPr>
            <a:lvl5pPr marL="0" indent="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41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大標題 - 上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大標題文字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49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大標題與項目符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大標題文字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57" name="內文層級一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58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大標題、項目符號與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>
            <p:ph type="pic" sz="half" idx="13"/>
          </p:nvPr>
        </p:nvSpPr>
        <p:spPr>
          <a:xfrm>
            <a:off x="6718300" y="2603500"/>
            <a:ext cx="5334000" cy="62865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6" name="大標題文字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67" name="內文層級一…"/>
          <p:cNvSpPr txBox="1"/>
          <p:nvPr>
            <p:ph type="body" sz="half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68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項目符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內文層級一…"/>
          <p:cNvSpPr txBox="1"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76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照片 - 一頁三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>
            <p:ph type="pic" sz="quarter" idx="13"/>
          </p:nvPr>
        </p:nvSpPr>
        <p:spPr>
          <a:xfrm>
            <a:off x="6718300" y="5092700"/>
            <a:ext cx="5334000" cy="37719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84" name="Shape 84"/>
          <p:cNvSpPr/>
          <p:nvPr>
            <p:ph type="pic" sz="quarter" idx="14"/>
          </p:nvPr>
        </p:nvSpPr>
        <p:spPr>
          <a:xfrm>
            <a:off x="6724518" y="889000"/>
            <a:ext cx="5334002" cy="37719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85" name="Shape 85"/>
          <p:cNvSpPr/>
          <p:nvPr>
            <p:ph type="pic" sz="half" idx="15"/>
          </p:nvPr>
        </p:nvSpPr>
        <p:spPr>
          <a:xfrm>
            <a:off x="952500" y="889000"/>
            <a:ext cx="5334000" cy="7975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86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大標題文字"/>
          <p:cNvSpPr txBox="1"/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大標題文字</a:t>
            </a:r>
          </a:p>
        </p:txBody>
      </p:sp>
      <p:sp>
        <p:nvSpPr>
          <p:cNvPr id="3" name="內文層級一…"/>
          <p:cNvSpPr txBox="1"/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4" name="幻燈片編號"/>
          <p:cNvSpPr txBox="1"/>
          <p:nvPr>
            <p:ph type="sldNum" sz="quarter" idx="2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goo.gl/vlJCZX" TargetMode="External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png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tif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png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png"/></Relationships>
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/Relationships>
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2.png"/></Relationships>

</file>

<file path=ppt/slides/_rels/slide3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3.png"/></Relationships>

</file>

<file path=ppt/slides/_rels/slide3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4.png"/></Relationships>

</file>

<file path=ppt/slides/_rels/slide3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
</file>

<file path=ppt/slides/_rels/slide3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19.png"/></Relationships>

</file>

<file path=ppt/slides/_rels/slide3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0.png"/></Relationships>

</file>

<file path=ppt/slides/_rels/slide3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3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1.png"/><Relationship Id="rId3" Type="http://schemas.openxmlformats.org/officeDocument/2006/relationships/image" Target="../media/image18.png"/><Relationship Id="rId4" Type="http://schemas.openxmlformats.org/officeDocument/2006/relationships/image" Target="../media/image22.png"/></Relationships>

</file>

<file path=ppt/slides/_rels/slide3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3.png"/></Relationships>

</file>

<file path=ppt/slides/_rels/slide3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4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4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4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4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4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4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4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.png"/></Relationships>

</file>

<file path=ppt/slides/_rels/slide4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/Relationships>

</file>

<file path=ppt/slides/_rels/slide4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/Relationships>

</file>

<file path=ppt/slides/_rels/slide4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5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/Relationships>

</file>

<file path=ppt/slides/_rels/slide5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5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5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8.png"/></Relationships>

</file>

<file path=ppt/slides/_rels/slide5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.png"/><Relationship Id="rId3" Type="http://schemas.openxmlformats.org/officeDocument/2006/relationships/image" Target="../media/image27.png"/></Relationships>

</file>

<file path=ppt/slides/_rels/slide5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.png"/><Relationship Id="rId3" Type="http://schemas.openxmlformats.org/officeDocument/2006/relationships/image" Target="../media/image27.png"/></Relationships>

</file>

<file path=ppt/slides/_rels/slide5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9.png"/><Relationship Id="rId3" Type="http://schemas.openxmlformats.org/officeDocument/2006/relationships/image" Target="../media/image27.png"/></Relationships>

</file>

<file path=ppt/slides/_rels/slide5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.png"/><Relationship Id="rId3" Type="http://schemas.openxmlformats.org/officeDocument/2006/relationships/image" Target="../media/image27.png"/></Relationships>

</file>

<file path=ppt/slides/_rels/slide5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5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mailto:cwtseng@datalab.cs.nthu.edu.tw" TargetMode="External"/><Relationship Id="rId3" Type="http://schemas.openxmlformats.org/officeDocument/2006/relationships/hyperlink" Target="mailto:tylin@datalab.cs.nthu.edu.tw" TargetMode="External"/><Relationship Id="rId4" Type="http://schemas.openxmlformats.org/officeDocument/2006/relationships/hyperlink" Target="mailto:rdolor@datalab.cs.nthu.edu.tw" TargetMode="External"/><Relationship Id="rId5" Type="http://schemas.openxmlformats.org/officeDocument/2006/relationships/hyperlink" Target="mailto:vrsanchez@datalab.cs.nthu.edu.tw" TargetMode="External"/></Relationships>

</file>

<file path=ppt/slides/_rels/slide6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6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6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6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6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hyperlink" Target="https://shwu10.cs.nthu.edu.tw/courses-web-app-2018-spring" TargetMode="External"/><Relationship Id="rId3" Type="http://schemas.openxmlformats.org/officeDocument/2006/relationships/image" Target="../media/image30.png"/></Relationships>

</file>

<file path=ppt/slides/_rels/slide6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31.png"/></Relationships>

</file>

<file path=ppt/slides/_rels/slide6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2.png"/></Relationships>

</file>

<file path=ppt/slides/_rels/slide6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3.png"/></Relationships>

</file>

<file path=ppt/slides/_rels/slide6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4.png"/></Relationships>

</file>

<file path=ppt/slides/_rels/slide6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tif"/></Relationships>

</file>

<file path=ppt/slides/_rels/slide7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5.png"/></Relationships>

</file>

<file path=ppt/slides/_rels/slide7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Relationship Id="rId4" Type="http://schemas.openxmlformats.org/officeDocument/2006/relationships/image" Target="../media/image38.png"/></Relationships>

</file>

<file path=ppt/slides/_rels/slide7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9.png"/></Relationships>

</file>

<file path=ppt/slides/_rels/slide7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7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0.png"/></Relationships>

</file>

<file path=ppt/slides/_rels/slide7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1.png"/></Relationships>

</file>

<file path=ppt/slides/_rels/slide7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7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2.png"/></Relationships>

</file>

<file path=ppt/slides/_rels/slide7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7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3.pn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gif"/></Relationships>

</file>

<file path=ppt/slides/_rels/slide8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4.png"/></Relationships>

</file>

<file path=ppt/slides/_rels/slide8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5.png"/></Relationships>

</file>

<file path=ppt/slides/_rels/slide8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6.png"/></Relationships>

</file>

<file path=ppt/slides/_rels/slide8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7.png"/></Relationships>

</file>

<file path=ppt/slides/_rels/slide8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8.png"/></Relationships>

</file>

<file path=ppt/slides/_rels/slide8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9.png"/></Relationships>

</file>

<file path=ppt/slides/_rels/slide8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0.png"/><Relationship Id="rId3" Type="http://schemas.openxmlformats.org/officeDocument/2006/relationships/image" Target="../media/image1.jpeg"/></Relationships>

</file>

<file path=ppt/slides/_rels/slide8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1.png"/></Relationships>

</file>

<file path=ppt/slides/_rels/slide8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8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9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tif"/></Relationships>

</file>

<file path=ppt/slides/_rels/slide9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.tif"/></Relationships>

</file>

<file path=ppt/slides/_rels/slide9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.tif"/></Relationships>

</file>

<file path=ppt/slides/_rels/slide9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.tif"/></Relationships>

</file>

<file path=ppt/slides/_rels/slide9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7.tif"/></Relationships>

</file>

<file path=ppt/slides/_rels/slide9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hyperlink" Target="http://pcottle.github.io/learnGitBranching/" TargetMode="External"/><Relationship Id="rId3" Type="http://schemas.openxmlformats.org/officeDocument/2006/relationships/hyperlink" Target="http://git-scm.com/book/" TargetMode="External"/><Relationship Id="rId4" Type="http://schemas.openxmlformats.org/officeDocument/2006/relationships/hyperlink" Target="http://www.slideshare.net/littlebtc/git-5528339" TargetMode="External"/></Relationships>

</file>

<file path=ppt/slides/_rels/slide9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 txBox="1"/>
          <p:nvPr>
            <p:ph type="ctrTitle"/>
          </p:nvPr>
        </p:nvSpPr>
        <p:spPr>
          <a:xfrm>
            <a:off x="1155700" y="1803400"/>
            <a:ext cx="10909300" cy="3606800"/>
          </a:xfrm>
          <a:prstGeom prst="rect">
            <a:avLst/>
          </a:prstGeom>
        </p:spPr>
        <p:txBody>
          <a:bodyPr/>
          <a:lstStyle/>
          <a:p>
            <a:pPr defTabSz="420623">
              <a:defRPr sz="5700"/>
            </a:pPr>
            <a:r>
              <a:t>Lab 01</a:t>
            </a:r>
          </a:p>
          <a:p>
            <a:pPr defTabSz="420623">
              <a:defRPr sz="5700"/>
            </a:pPr>
            <a:r>
              <a:t>How to Survive &amp;</a:t>
            </a:r>
          </a:p>
          <a:p>
            <a:pPr defTabSz="420623">
              <a:defRPr sz="5700"/>
            </a:pPr>
            <a:r>
              <a:t>Introduction to Git</a:t>
            </a:r>
          </a:p>
        </p:txBody>
      </p:sp>
      <p:sp>
        <p:nvSpPr>
          <p:cNvPr id="120" name="Shape 120"/>
          <p:cNvSpPr txBox="1"/>
          <p:nvPr>
            <p:ph type="subTitle" sz="quarter" idx="1"/>
          </p:nvPr>
        </p:nvSpPr>
        <p:spPr>
          <a:xfrm>
            <a:off x="1028700" y="6697133"/>
            <a:ext cx="11163300" cy="2209801"/>
          </a:xfrm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53585F"/>
                </a:solidFill>
              </a:defRPr>
            </a:pPr>
            <a:r>
              <a:t>Web Programming</a:t>
            </a:r>
          </a:p>
          <a:p>
            <a:pPr>
              <a:defRPr>
                <a:solidFill>
                  <a:srgbClr val="53585F"/>
                </a:solidFill>
              </a:defRPr>
            </a:pPr>
            <a:r>
              <a:t>DataLab, CS, NTHU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39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Grading Example</a:t>
            </a:r>
          </a:p>
        </p:txBody>
      </p:sp>
      <p:sp>
        <p:nvSpPr>
          <p:cNvPr id="148" name="Shape 140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4 problems, 25% each</a:t>
            </a:r>
          </a:p>
          <a:p>
            <a:pPr/>
            <a:r>
              <a:t>Solved 4 during the lab</a:t>
            </a:r>
          </a:p>
          <a:p>
            <a:pPr lvl="1">
              <a:spcBef>
                <a:spcPts val="1500"/>
              </a:spcBef>
              <a:buChar char="-"/>
            </a:pPr>
            <a:r>
              <a:t>100</a:t>
            </a:r>
          </a:p>
          <a:p>
            <a:pPr/>
            <a:r>
              <a:t>Solved 3 during the lab, 1 before 11:59pm</a:t>
            </a:r>
          </a:p>
          <a:p>
            <a:pPr lvl="1">
              <a:spcBef>
                <a:spcPts val="1500"/>
              </a:spcBef>
              <a:buChar char="-"/>
            </a:pPr>
            <a:r>
              <a:t>75 + 25*0.6 = 90</a:t>
            </a:r>
          </a:p>
          <a:p>
            <a:pPr/>
            <a:r>
              <a:t>Solved 4 after the lab, before 11:59pm</a:t>
            </a:r>
          </a:p>
          <a:p>
            <a:pPr lvl="1">
              <a:spcBef>
                <a:spcPts val="1500"/>
              </a:spcBef>
              <a:buChar char="-"/>
            </a:pPr>
            <a:r>
              <a:t>100 * 0.6 = 60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42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Team Up</a:t>
            </a:r>
          </a:p>
        </p:txBody>
      </p:sp>
      <p:sp>
        <p:nvSpPr>
          <p:cNvPr id="151" name="Shape 143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spcBef>
                <a:spcPts val="1800"/>
              </a:spcBef>
            </a:pPr>
            <a:r>
              <a:t>2~4 people each team</a:t>
            </a:r>
          </a:p>
          <a:p>
            <a:pPr lvl="1">
              <a:spcBef>
                <a:spcPts val="1800"/>
              </a:spcBef>
            </a:pPr>
            <a:r>
              <a:t>2 people is accepted if you can do as well as others.</a:t>
            </a:r>
          </a:p>
          <a:p>
            <a:pPr/>
            <a:r>
              <a:t>Please register your team here before </a:t>
            </a:r>
            <a:r>
              <a:rPr b="1">
                <a:solidFill>
                  <a:srgbClr val="FF2712"/>
                </a:solidFill>
              </a:rPr>
              <a:t>3</a:t>
            </a:r>
            <a:r>
              <a:rPr b="1">
                <a:solidFill>
                  <a:srgbClr val="FF2712"/>
                </a:solidFill>
              </a:rPr>
              <a:t>/</a:t>
            </a:r>
            <a:r>
              <a:rPr b="1">
                <a:solidFill>
                  <a:srgbClr val="FF2712"/>
                </a:solidFill>
              </a:rPr>
              <a:t>15</a:t>
            </a:r>
            <a:r>
              <a:rPr b="1">
                <a:solidFill>
                  <a:srgbClr val="FF2712"/>
                </a:solidFill>
              </a:rPr>
              <a:t> 23:59</a:t>
            </a:r>
            <a:endParaRPr b="1">
              <a:solidFill>
                <a:srgbClr val="FF2712"/>
              </a:solidFill>
            </a:endParaRPr>
          </a:p>
          <a:p>
            <a:pPr lvl="1">
              <a:spcBef>
                <a:spcPts val="1500"/>
              </a:spcBef>
              <a:buClr>
                <a:srgbClr val="262626"/>
              </a:buClr>
              <a:buChar char="-"/>
              <a:defRPr>
                <a:solidFill>
                  <a:srgbClr val="262626"/>
                </a:solidFill>
              </a:defRPr>
            </a:pPr>
            <a:r>
              <a:t>Register form :</a:t>
            </a:r>
            <a:r>
              <a:rPr>
                <a:solidFill>
                  <a:srgbClr val="317FBE"/>
                </a:solidFill>
              </a:rPr>
              <a:t>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https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://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goo.gl/8DLTjD</a:t>
            </a:r>
            <a:endParaRPr u="sng">
              <a:solidFill>
                <a:srgbClr val="317FBE"/>
              </a:solidFill>
            </a:endParaRPr>
          </a:p>
          <a:p>
            <a:pPr marL="889000" defTabSz="457200">
              <a:spcBef>
                <a:spcPts val="1500"/>
              </a:spcBef>
              <a:buClr>
                <a:srgbClr val="262626"/>
              </a:buClr>
              <a:buChar char="-"/>
            </a:pPr>
            <a:r>
              <a:t>After that day we will match the rest student.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27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Outline</a:t>
            </a:r>
          </a:p>
        </p:txBody>
      </p:sp>
      <p:sp>
        <p:nvSpPr>
          <p:cNvPr id="154" name="Shape 128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91158" indent="-391158" defTabSz="514094">
              <a:spcBef>
                <a:spcPts val="3600"/>
              </a:spcBef>
              <a:defRPr sz="3100">
                <a:solidFill>
                  <a:srgbClr val="A6A6A6"/>
                </a:solidFill>
              </a:defRPr>
            </a:pPr>
            <a:r>
              <a:t>General Rule</a:t>
            </a:r>
          </a:p>
          <a:p>
            <a:pPr marL="391158" indent="-391158" defTabSz="514094">
              <a:spcBef>
                <a:spcPts val="3600"/>
              </a:spcBef>
              <a:defRPr sz="3100"/>
            </a:pPr>
            <a:r>
              <a:t>Introduction to Git</a:t>
            </a:r>
            <a:endParaRPr>
              <a:solidFill>
                <a:srgbClr val="9A9A9A"/>
              </a:solidFill>
            </a:endParaRPr>
          </a:p>
          <a:p>
            <a:pPr lvl="2" marL="1173480" indent="-391158" defTabSz="514094">
              <a:lnSpc>
                <a:spcPct val="50000"/>
              </a:lnSpc>
              <a:spcBef>
                <a:spcPts val="3600"/>
              </a:spcBef>
              <a:defRPr sz="3100"/>
            </a:pPr>
            <a:r>
              <a:t>Version control</a:t>
            </a:r>
            <a:endParaRPr>
              <a:solidFill>
                <a:srgbClr val="9A9A9A"/>
              </a:solidFill>
            </a:endParaRPr>
          </a:p>
          <a:p>
            <a:pPr lvl="2" marL="1173480" indent="-391158" defTabSz="514094">
              <a:lnSpc>
                <a:spcPct val="50000"/>
              </a:lnSpc>
              <a:spcBef>
                <a:spcPts val="3600"/>
              </a:spcBef>
              <a:defRPr sz="3100">
                <a:solidFill>
                  <a:srgbClr val="A6A6A6"/>
                </a:solidFill>
              </a:defRPr>
            </a:pPr>
            <a:r>
              <a:t>Git Basics</a:t>
            </a:r>
            <a:endParaRPr>
              <a:solidFill>
                <a:srgbClr val="9A9A9A"/>
              </a:solidFill>
            </a:endParaRPr>
          </a:p>
          <a:p>
            <a:pPr lvl="2" marL="1173480" indent="-391158" defTabSz="514094">
              <a:lnSpc>
                <a:spcPct val="50000"/>
              </a:lnSpc>
              <a:spcBef>
                <a:spcPts val="3600"/>
              </a:spcBef>
              <a:defRPr sz="3100">
                <a:solidFill>
                  <a:srgbClr val="A6A6A6"/>
                </a:solidFill>
              </a:defRPr>
            </a:pPr>
            <a:r>
              <a:t>Try Git!</a:t>
            </a:r>
            <a:endParaRPr>
              <a:solidFill>
                <a:srgbClr val="9A9A9A"/>
              </a:solidFill>
            </a:endParaRPr>
          </a:p>
          <a:p>
            <a:pPr lvl="2" marL="1173480" indent="-391158" defTabSz="514094">
              <a:lnSpc>
                <a:spcPct val="50000"/>
              </a:lnSpc>
              <a:spcBef>
                <a:spcPts val="3600"/>
              </a:spcBef>
              <a:defRPr sz="3100">
                <a:solidFill>
                  <a:srgbClr val="A6A6A6"/>
                </a:solidFill>
              </a:defRPr>
            </a:pPr>
            <a:r>
              <a:t>Remote Repositories</a:t>
            </a:r>
            <a:endParaRPr>
              <a:solidFill>
                <a:srgbClr val="9A9A9A"/>
              </a:solidFill>
            </a:endParaRPr>
          </a:p>
          <a:p>
            <a:pPr marL="391158" indent="-391158" defTabSz="514094">
              <a:spcBef>
                <a:spcPts val="3600"/>
              </a:spcBef>
              <a:defRPr sz="3100">
                <a:solidFill>
                  <a:srgbClr val="A6A6A6"/>
                </a:solidFill>
              </a:defRPr>
            </a:pPr>
            <a:r>
              <a:t>How to Submit Your Code to Gitlab</a:t>
            </a:r>
            <a:endParaRPr>
              <a:solidFill>
                <a:srgbClr val="9A9A9A"/>
              </a:solidFill>
            </a:endParaRPr>
          </a:p>
          <a:p>
            <a:pPr marL="391158" indent="-391158" defTabSz="514094">
              <a:spcBef>
                <a:spcPts val="3600"/>
              </a:spcBef>
              <a:defRPr sz="3100">
                <a:solidFill>
                  <a:srgbClr val="A6A6A6"/>
                </a:solidFill>
              </a:defRPr>
            </a:pPr>
            <a:r>
              <a:t>Tools &amp; References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23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7000"/>
            </a:lvl1pPr>
          </a:lstStyle>
          <a:p>
            <a:pPr/>
            <a:r>
              <a:t>Why use version control?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7000"/>
            </a:lvl1pPr>
          </a:lstStyle>
          <a:p>
            <a:pPr/>
            <a:r>
              <a:t>We want to track what we did and when we did it.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30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Students’ VCS</a:t>
            </a:r>
          </a:p>
        </p:txBody>
      </p:sp>
      <p:pic>
        <p:nvPicPr>
          <p:cNvPr id="161" name="軟實期末作業-5.png" descr="軟實期末作業-5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12900" y="2832100"/>
            <a:ext cx="9779000" cy="5842000"/>
          </a:xfrm>
          <a:prstGeom prst="rect">
            <a:avLst/>
          </a:prstGeom>
          <a:ln w="25400">
            <a:solidFill>
              <a:srgbClr val="F3F7F5"/>
            </a:solidFill>
            <a:miter lim="400000"/>
          </a:ln>
          <a:effectLst>
            <a:outerShdw sx="100000" sy="100000" kx="0" ky="0" algn="b" rotWithShape="0" blurRad="50800" dist="25400" dir="360000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7000"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/>
            <a:r>
              <a:t>How to work with others?</a:t>
            </a:r>
          </a:p>
        </p:txBody>
      </p:sp>
      <p:grpSp>
        <p:nvGrpSpPr>
          <p:cNvPr id="168" name="Group 168"/>
          <p:cNvGrpSpPr/>
          <p:nvPr/>
        </p:nvGrpSpPr>
        <p:grpSpPr>
          <a:xfrm>
            <a:off x="8839803" y="5985335"/>
            <a:ext cx="2462593" cy="2024731"/>
            <a:chOff x="0" y="0"/>
            <a:chExt cx="2462591" cy="2024729"/>
          </a:xfrm>
        </p:grpSpPr>
        <p:pic>
          <p:nvPicPr>
            <p:cNvPr id="166" name="pasted-image.pdf" descr="pasted-image.pd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1586205" cy="20247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67" name="Shape 167"/>
            <p:cNvSpPr txBox="1"/>
            <p:nvPr/>
          </p:nvSpPr>
          <p:spPr>
            <a:xfrm>
              <a:off x="1817431" y="91613"/>
              <a:ext cx="645161" cy="1841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1" i="1" sz="10000">
                  <a:solidFill>
                    <a:srgbClr val="0580DF"/>
                  </a:solidFill>
                  <a:latin typeface="Avenir Next Condensed"/>
                  <a:ea typeface="Avenir Next Condensed"/>
                  <a:cs typeface="Avenir Next Condensed"/>
                  <a:sym typeface="Avenir Next Condensed"/>
                </a:defRPr>
              </a:lvl1pPr>
            </a:lstStyle>
            <a:p>
              <a:pPr/>
              <a:r>
                <a:t>?</a:t>
              </a:r>
            </a:p>
          </p:txBody>
        </p:sp>
      </p:grpSp>
      <p:grpSp>
        <p:nvGrpSpPr>
          <p:cNvPr id="171" name="群組 3"/>
          <p:cNvGrpSpPr/>
          <p:nvPr/>
        </p:nvGrpSpPr>
        <p:grpSpPr>
          <a:xfrm>
            <a:off x="3382181" y="6324587"/>
            <a:ext cx="3240286" cy="1685479"/>
            <a:chOff x="0" y="0"/>
            <a:chExt cx="3240285" cy="1685477"/>
          </a:xfrm>
        </p:grpSpPr>
        <p:pic>
          <p:nvPicPr>
            <p:cNvPr id="169" name="圖片 1" descr="圖片 1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2424059" cy="16854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70" name="文字方塊 2"/>
            <p:cNvSpPr txBox="1"/>
            <p:nvPr/>
          </p:nvSpPr>
          <p:spPr>
            <a:xfrm>
              <a:off x="2613979" y="209889"/>
              <a:ext cx="626307" cy="1104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1" i="1" sz="6600"/>
              </a:lvl1pPr>
            </a:lstStyle>
            <a:p>
              <a:pPr/>
              <a:r>
                <a:t>?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71" grpId="1"/>
      <p:bldP build="whole" bldLvl="1" animBg="1" rev="0" advAuto="0" spid="168" grpId="2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Dropbox VCS in Reality</a:t>
            </a:r>
          </a:p>
        </p:txBody>
      </p:sp>
      <p:pic>
        <p:nvPicPr>
          <p:cNvPr id="174" name="Screen Shot 2014-10-04 at 9.12.24 AM.png" descr="Screen Shot 2014-10-04 at 9.12.24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15635" y="2179545"/>
            <a:ext cx="10573530" cy="7707405"/>
          </a:xfrm>
          <a:prstGeom prst="rect">
            <a:avLst/>
          </a:prstGeom>
          <a:ln w="12700">
            <a:miter lim="400000"/>
          </a:ln>
        </p:spPr>
      </p:pic>
      <p:sp>
        <p:nvSpPr>
          <p:cNvPr id="175" name="Shape 171"/>
          <p:cNvSpPr txBox="1"/>
          <p:nvPr/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8000"/>
            </a:lvl1pPr>
          </a:lstStyle>
          <a:p>
            <a:pPr/>
            <a:r>
              <a:t>Dropbox VCS in Reality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5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Why use VCS?</a:t>
            </a:r>
          </a:p>
        </p:txBody>
      </p:sp>
      <p:sp>
        <p:nvSpPr>
          <p:cNvPr id="178" name="Shape 176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Managing your projects - tracking your files and modifications.</a:t>
            </a:r>
          </a:p>
          <a:p>
            <a:pPr/>
            <a:r>
              <a:t>Synchronization between modifications made by different developers.</a:t>
            </a:r>
          </a:p>
          <a:p>
            <a:pPr/>
            <a:r>
              <a:t>Revision history is still very helpful even if you work alone.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27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Outline</a:t>
            </a:r>
          </a:p>
        </p:txBody>
      </p:sp>
      <p:sp>
        <p:nvSpPr>
          <p:cNvPr id="181" name="Shape 128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91158" indent="-391158" defTabSz="514094">
              <a:spcBef>
                <a:spcPts val="3600"/>
              </a:spcBef>
              <a:defRPr sz="3100">
                <a:solidFill>
                  <a:srgbClr val="A6A6A6"/>
                </a:solidFill>
              </a:defRPr>
            </a:pPr>
            <a:r>
              <a:t>General Rule</a:t>
            </a:r>
          </a:p>
          <a:p>
            <a:pPr marL="391158" indent="-391158" defTabSz="514094">
              <a:spcBef>
                <a:spcPts val="3600"/>
              </a:spcBef>
              <a:defRPr sz="3100"/>
            </a:pPr>
            <a:r>
              <a:t>Introduction to Git</a:t>
            </a:r>
            <a:endParaRPr>
              <a:solidFill>
                <a:srgbClr val="9A9A9A"/>
              </a:solidFill>
            </a:endParaRPr>
          </a:p>
          <a:p>
            <a:pPr lvl="2" marL="1173480" indent="-391158" defTabSz="514094">
              <a:lnSpc>
                <a:spcPct val="50000"/>
              </a:lnSpc>
              <a:spcBef>
                <a:spcPts val="3600"/>
              </a:spcBef>
              <a:defRPr sz="3100">
                <a:solidFill>
                  <a:srgbClr val="A6A6A6"/>
                </a:solidFill>
              </a:defRPr>
            </a:pPr>
            <a:r>
              <a:t>Version control</a:t>
            </a:r>
            <a:endParaRPr>
              <a:solidFill>
                <a:srgbClr val="9A9A9A"/>
              </a:solidFill>
            </a:endParaRPr>
          </a:p>
          <a:p>
            <a:pPr lvl="2" marL="1173480" indent="-391158" defTabSz="514094">
              <a:lnSpc>
                <a:spcPct val="50000"/>
              </a:lnSpc>
              <a:spcBef>
                <a:spcPts val="3600"/>
              </a:spcBef>
              <a:defRPr sz="3100"/>
            </a:pPr>
            <a:r>
              <a:t>Git Basics</a:t>
            </a:r>
            <a:endParaRPr>
              <a:solidFill>
                <a:srgbClr val="9A9A9A"/>
              </a:solidFill>
            </a:endParaRPr>
          </a:p>
          <a:p>
            <a:pPr lvl="2" marL="1173480" indent="-391158" defTabSz="514094">
              <a:lnSpc>
                <a:spcPct val="50000"/>
              </a:lnSpc>
              <a:spcBef>
                <a:spcPts val="3600"/>
              </a:spcBef>
              <a:defRPr sz="3100">
                <a:solidFill>
                  <a:srgbClr val="A6A6A6"/>
                </a:solidFill>
              </a:defRPr>
            </a:pPr>
            <a:r>
              <a:t>Try Git!</a:t>
            </a:r>
            <a:endParaRPr>
              <a:solidFill>
                <a:srgbClr val="9A9A9A"/>
              </a:solidFill>
            </a:endParaRPr>
          </a:p>
          <a:p>
            <a:pPr lvl="2" marL="1173480" indent="-391158" defTabSz="514094">
              <a:lnSpc>
                <a:spcPct val="50000"/>
              </a:lnSpc>
              <a:spcBef>
                <a:spcPts val="3600"/>
              </a:spcBef>
              <a:defRPr sz="3100">
                <a:solidFill>
                  <a:srgbClr val="A6A6A6"/>
                </a:solidFill>
              </a:defRPr>
            </a:pPr>
            <a:r>
              <a:t>Remote Repositories</a:t>
            </a:r>
            <a:endParaRPr>
              <a:solidFill>
                <a:srgbClr val="9A9A9A"/>
              </a:solidFill>
            </a:endParaRPr>
          </a:p>
          <a:p>
            <a:pPr marL="391158" indent="-391158" defTabSz="514094">
              <a:spcBef>
                <a:spcPts val="3600"/>
              </a:spcBef>
              <a:defRPr sz="3100">
                <a:solidFill>
                  <a:srgbClr val="A6A6A6"/>
                </a:solidFill>
              </a:defRPr>
            </a:pPr>
            <a:r>
              <a:t>How to Submit Your Code to Gitlab</a:t>
            </a:r>
            <a:endParaRPr>
              <a:solidFill>
                <a:srgbClr val="9A9A9A"/>
              </a:solidFill>
            </a:endParaRPr>
          </a:p>
          <a:p>
            <a:pPr marL="391158" indent="-391158" defTabSz="514094">
              <a:spcBef>
                <a:spcPts val="3600"/>
              </a:spcBef>
              <a:defRPr sz="3100">
                <a:solidFill>
                  <a:srgbClr val="A6A6A6"/>
                </a:solidFill>
              </a:defRPr>
            </a:pPr>
            <a:r>
              <a:t>Tools &amp; References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3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Notice</a:t>
            </a:r>
          </a:p>
        </p:txBody>
      </p:sp>
      <p:sp>
        <p:nvSpPr>
          <p:cNvPr id="123" name="Shape 124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These slides will focus on how to submit you code by using Git command line </a:t>
            </a:r>
          </a:p>
          <a:p>
            <a:pPr/>
            <a:r>
              <a:t>You can also use other Git GUI tool or built-in Git tool in other IDE/editor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文字版面配置區 2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84" name="圖片 4" descr="圖片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27523" y="3380316"/>
            <a:ext cx="4349751" cy="4349751"/>
          </a:xfrm>
          <a:prstGeom prst="rect">
            <a:avLst/>
          </a:prstGeom>
          <a:ln w="12700">
            <a:miter lim="400000"/>
          </a:ln>
        </p:spPr>
      </p:pic>
      <p:sp>
        <p:nvSpPr>
          <p:cNvPr id="185" name="Shape 186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Git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6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Git</a:t>
            </a:r>
          </a:p>
        </p:txBody>
      </p:sp>
      <p:sp>
        <p:nvSpPr>
          <p:cNvPr id="188" name="Shape 187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Git is a popular version control system which is</a:t>
            </a:r>
          </a:p>
          <a:p>
            <a:pPr lvl="2">
              <a:spcBef>
                <a:spcPts val="3600"/>
              </a:spcBef>
            </a:pPr>
            <a:r>
              <a:t>Fast</a:t>
            </a:r>
          </a:p>
          <a:p>
            <a:pPr lvl="2">
              <a:spcBef>
                <a:spcPts val="3600"/>
              </a:spcBef>
            </a:pPr>
            <a:r>
              <a:t>Easy to use</a:t>
            </a:r>
          </a:p>
          <a:p>
            <a:pPr lvl="2">
              <a:spcBef>
                <a:spcPts val="3600"/>
              </a:spcBef>
            </a:pPr>
            <a:r>
              <a:t>Distributed</a:t>
            </a:r>
          </a:p>
          <a:p>
            <a:pPr/>
            <a:r>
              <a:t>A git repository is a mini database that tracks your files.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Git Workflow (1/2)</a:t>
            </a:r>
          </a:p>
        </p:txBody>
      </p:sp>
      <p:sp>
        <p:nvSpPr>
          <p:cNvPr id="191" name="Shape 191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31165" indent="-431165" defTabSz="566673">
              <a:spcBef>
                <a:spcPts val="4000"/>
              </a:spcBef>
              <a:defRPr sz="3400"/>
            </a:pPr>
            <a:r>
              <a:t>With a local repository in your computer, you’ll need following operations to make git track your work:</a:t>
            </a:r>
          </a:p>
          <a:p>
            <a:pPr lvl="2" marL="1847850" indent="-615950" defTabSz="566673">
              <a:spcBef>
                <a:spcPts val="4000"/>
              </a:spcBef>
              <a:buSzPct val="100000"/>
              <a:buAutoNum type="arabicPeriod" startAt="1"/>
              <a:defRPr sz="3400"/>
            </a:pPr>
            <a:r>
              <a:t>Create/modify files</a:t>
            </a:r>
          </a:p>
          <a:p>
            <a:pPr lvl="2" marL="1847850" indent="-615950" defTabSz="566673">
              <a:spcBef>
                <a:spcPts val="4000"/>
              </a:spcBef>
              <a:buSzPct val="100000"/>
              <a:buAutoNum type="arabicPeriod" startAt="1"/>
              <a:defRPr sz="3400"/>
            </a:pPr>
            <a:r>
              <a:t>Let git monitor the files by </a:t>
            </a:r>
            <a:r>
              <a:rPr i="1">
                <a:solidFill>
                  <a:schemeClr val="accent5"/>
                </a:solidFill>
              </a:rPr>
              <a:t>adding</a:t>
            </a:r>
            <a:r>
              <a:t> them to staging files.</a:t>
            </a:r>
          </a:p>
          <a:p>
            <a:pPr lvl="2" marL="1847850" indent="-615950" defTabSz="566673">
              <a:spcBef>
                <a:spcPts val="4000"/>
              </a:spcBef>
              <a:buSzPct val="100000"/>
              <a:buAutoNum type="arabicPeriod" startAt="1"/>
              <a:defRPr i="1" sz="3400">
                <a:solidFill>
                  <a:schemeClr val="accent5"/>
                </a:solidFill>
              </a:defRPr>
            </a:pPr>
            <a:r>
              <a:t>Commit</a:t>
            </a:r>
            <a:r>
              <a:rPr i="0">
                <a:solidFill>
                  <a:srgbClr val="000000"/>
                </a:solidFill>
              </a:rPr>
              <a:t> your changes to and git will create snapshots (versions) of the files for you.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5" name="Shape 193"/>
          <p:cNvGrpSpPr/>
          <p:nvPr/>
        </p:nvGrpSpPr>
        <p:grpSpPr>
          <a:xfrm>
            <a:off x="4933789" y="3045672"/>
            <a:ext cx="2788247" cy="739529"/>
            <a:chOff x="0" y="0"/>
            <a:chExt cx="2788246" cy="739528"/>
          </a:xfrm>
        </p:grpSpPr>
        <p:sp>
          <p:nvSpPr>
            <p:cNvPr id="193" name="圓角矩形"/>
            <p:cNvSpPr/>
            <p:nvPr/>
          </p:nvSpPr>
          <p:spPr>
            <a:xfrm>
              <a:off x="0" y="0"/>
              <a:ext cx="2788247" cy="739529"/>
            </a:xfrm>
            <a:prstGeom prst="roundRect">
              <a:avLst>
                <a:gd name="adj" fmla="val 28710"/>
              </a:avLst>
            </a:prstGeom>
            <a:solidFill>
              <a:schemeClr val="accent5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194" name="Modifying Files"/>
            <p:cNvSpPr txBox="1"/>
            <p:nvPr/>
          </p:nvSpPr>
          <p:spPr>
            <a:xfrm>
              <a:off x="62185" y="134814"/>
              <a:ext cx="2663876" cy="469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4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pPr/>
              <a:r>
                <a:t>Modifying Files</a:t>
              </a:r>
            </a:p>
          </p:txBody>
        </p:sp>
      </p:grpSp>
      <p:grpSp>
        <p:nvGrpSpPr>
          <p:cNvPr id="198" name="Shape 194"/>
          <p:cNvGrpSpPr/>
          <p:nvPr/>
        </p:nvGrpSpPr>
        <p:grpSpPr>
          <a:xfrm>
            <a:off x="1558622" y="6501534"/>
            <a:ext cx="3663228" cy="921263"/>
            <a:chOff x="0" y="0"/>
            <a:chExt cx="3663227" cy="921261"/>
          </a:xfrm>
        </p:grpSpPr>
        <p:sp>
          <p:nvSpPr>
            <p:cNvPr id="196" name="圓角矩形"/>
            <p:cNvSpPr/>
            <p:nvPr/>
          </p:nvSpPr>
          <p:spPr>
            <a:xfrm>
              <a:off x="0" y="0"/>
              <a:ext cx="3663228" cy="921262"/>
            </a:xfrm>
            <a:prstGeom prst="roundRect">
              <a:avLst>
                <a:gd name="adj" fmla="val 14247"/>
              </a:avLst>
            </a:prstGeom>
            <a:solidFill>
              <a:schemeClr val="accent4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197" name="Staging Modified Files"/>
            <p:cNvSpPr txBox="1"/>
            <p:nvPr/>
          </p:nvSpPr>
          <p:spPr>
            <a:xfrm>
              <a:off x="38442" y="225680"/>
              <a:ext cx="3586344" cy="469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4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pPr/>
              <a:r>
                <a:t>Staging Modified Files</a:t>
              </a:r>
            </a:p>
          </p:txBody>
        </p:sp>
      </p:grpSp>
      <p:grpSp>
        <p:nvGrpSpPr>
          <p:cNvPr id="201" name="Shape 195"/>
          <p:cNvGrpSpPr/>
          <p:nvPr/>
        </p:nvGrpSpPr>
        <p:grpSpPr>
          <a:xfrm>
            <a:off x="7722034" y="6683268"/>
            <a:ext cx="3611862" cy="739529"/>
            <a:chOff x="0" y="0"/>
            <a:chExt cx="3611860" cy="739528"/>
          </a:xfrm>
        </p:grpSpPr>
        <p:sp>
          <p:nvSpPr>
            <p:cNvPr id="199" name="圓角矩形"/>
            <p:cNvSpPr/>
            <p:nvPr/>
          </p:nvSpPr>
          <p:spPr>
            <a:xfrm>
              <a:off x="0" y="0"/>
              <a:ext cx="3611861" cy="739529"/>
            </a:xfrm>
            <a:prstGeom prst="roundRect">
              <a:avLst>
                <a:gd name="adj" fmla="val 28710"/>
              </a:avLst>
            </a:prstGeom>
            <a:solidFill>
              <a:schemeClr val="accent2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200" name="Committing A Version"/>
            <p:cNvSpPr txBox="1"/>
            <p:nvPr/>
          </p:nvSpPr>
          <p:spPr>
            <a:xfrm>
              <a:off x="62185" y="134814"/>
              <a:ext cx="3487491" cy="469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4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pPr/>
              <a:r>
                <a:t>Committing A Version</a:t>
              </a:r>
            </a:p>
          </p:txBody>
        </p:sp>
      </p:grpSp>
      <p:sp>
        <p:nvSpPr>
          <p:cNvPr id="202" name="Connector 196"/>
          <p:cNvSpPr/>
          <p:nvPr/>
        </p:nvSpPr>
        <p:spPr>
          <a:xfrm flipV="1">
            <a:off x="3497179" y="3993746"/>
            <a:ext cx="2316573" cy="2166423"/>
          </a:xfrm>
          <a:prstGeom prst="line">
            <a:avLst/>
          </a:prstGeom>
          <a:ln w="76200" cap="rnd">
            <a:solidFill>
              <a:schemeClr val="accent5"/>
            </a:solidFill>
            <a:miter lim="400000"/>
            <a:head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03" name="Connector 197"/>
          <p:cNvSpPr/>
          <p:nvPr/>
        </p:nvSpPr>
        <p:spPr>
          <a:xfrm>
            <a:off x="6801852" y="3993747"/>
            <a:ext cx="2358191" cy="2166421"/>
          </a:xfrm>
          <a:prstGeom prst="line">
            <a:avLst/>
          </a:prstGeom>
          <a:ln w="76200" cap="rnd">
            <a:solidFill>
              <a:schemeClr val="accent2"/>
            </a:solidFill>
            <a:miter lim="400000"/>
            <a:headEnd type="triangle"/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204" name="圖片 197" descr="圖片 19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49490" y="6876915"/>
            <a:ext cx="1505818" cy="352235"/>
          </a:xfrm>
          <a:prstGeom prst="rect">
            <a:avLst/>
          </a:prstGeom>
          <a:ln w="12700">
            <a:miter lim="400000"/>
          </a:ln>
        </p:spPr>
      </p:pic>
      <p:sp>
        <p:nvSpPr>
          <p:cNvPr id="205" name="Shape 190"/>
          <p:cNvSpPr txBox="1"/>
          <p:nvPr/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8000"/>
            </a:lvl1pPr>
          </a:lstStyle>
          <a:p>
            <a:pPr/>
            <a:r>
              <a:t>Git Workflow (2/2)</a:t>
            </a:r>
          </a:p>
        </p:txBody>
      </p:sp>
      <p:sp>
        <p:nvSpPr>
          <p:cNvPr id="206" name="文字方塊 13"/>
          <p:cNvSpPr txBox="1"/>
          <p:nvPr/>
        </p:nvSpPr>
        <p:spPr>
          <a:xfrm>
            <a:off x="3365215" y="4577014"/>
            <a:ext cx="877120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pPr/>
            <a:r>
              <a:t>add</a:t>
            </a:r>
          </a:p>
        </p:txBody>
      </p:sp>
      <p:sp>
        <p:nvSpPr>
          <p:cNvPr id="207" name="文字方塊 14"/>
          <p:cNvSpPr txBox="1"/>
          <p:nvPr/>
        </p:nvSpPr>
        <p:spPr>
          <a:xfrm>
            <a:off x="5653656" y="7293750"/>
            <a:ext cx="1587476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pPr/>
            <a:r>
              <a:t>commit</a:t>
            </a:r>
          </a:p>
        </p:txBody>
      </p:sp>
      <p:sp>
        <p:nvSpPr>
          <p:cNvPr id="208" name="文字方塊 15"/>
          <p:cNvSpPr txBox="1"/>
          <p:nvPr/>
        </p:nvSpPr>
        <p:spPr>
          <a:xfrm>
            <a:off x="8250321" y="4481329"/>
            <a:ext cx="2172370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/>
            <a:r>
              <a:t>modify file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Class="entr" nodeType="after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after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Class="entr" nodeType="clickEffect" presetSubtype="0" presetID="1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Class="entr" nodeType="afterEffect" presetSubtype="0" presetID="1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02" grpId="2"/>
      <p:bldP build="whole" bldLvl="1" animBg="1" rev="0" advAuto="0" spid="201" grpId="7"/>
      <p:bldP build="whole" bldLvl="1" animBg="1" rev="0" advAuto="0" spid="203" grpId="8"/>
      <p:bldP build="whole" bldLvl="1" animBg="1" rev="0" advAuto="0" spid="207" grpId="6"/>
      <p:bldP build="whole" bldLvl="1" animBg="1" rev="0" advAuto="0" spid="195" grpId="1"/>
      <p:bldP build="whole" bldLvl="1" animBg="1" rev="0" advAuto="0" spid="208" grpId="9"/>
      <p:bldP build="whole" bldLvl="1" animBg="1" rev="0" advAuto="0" spid="206" grpId="3"/>
      <p:bldP build="whole" bldLvl="1" animBg="1" rev="0" advAuto="0" spid="198" grpId="4"/>
      <p:bldP build="whole" bldLvl="1" animBg="1" rev="0" advAuto="0" spid="204" grpId="5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60"/>
          <p:cNvSpPr/>
          <p:nvPr/>
        </p:nvSpPr>
        <p:spPr>
          <a:xfrm>
            <a:off x="4761167" y="4632502"/>
            <a:ext cx="6402551" cy="1"/>
          </a:xfrm>
          <a:prstGeom prst="line">
            <a:avLst/>
          </a:prstGeom>
          <a:ln w="63500">
            <a:solidFill>
              <a:schemeClr val="accent5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11" name="Shape 261"/>
          <p:cNvSpPr/>
          <p:nvPr/>
        </p:nvSpPr>
        <p:spPr>
          <a:xfrm flipV="1">
            <a:off x="10384708" y="4917047"/>
            <a:ext cx="970225" cy="1333402"/>
          </a:xfrm>
          <a:prstGeom prst="line">
            <a:avLst/>
          </a:prstGeom>
          <a:ln w="63500">
            <a:solidFill>
              <a:schemeClr val="accent5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12" name="Shape 262"/>
          <p:cNvSpPr/>
          <p:nvPr/>
        </p:nvSpPr>
        <p:spPr>
          <a:xfrm>
            <a:off x="7528828" y="6386029"/>
            <a:ext cx="2435612" cy="1"/>
          </a:xfrm>
          <a:prstGeom prst="line">
            <a:avLst/>
          </a:pr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grpSp>
        <p:nvGrpSpPr>
          <p:cNvPr id="215" name="Shape 264"/>
          <p:cNvGrpSpPr/>
          <p:nvPr/>
        </p:nvGrpSpPr>
        <p:grpSpPr>
          <a:xfrm>
            <a:off x="1150076" y="6078066"/>
            <a:ext cx="2431953" cy="663528"/>
            <a:chOff x="0" y="0"/>
            <a:chExt cx="2431951" cy="663526"/>
          </a:xfrm>
        </p:grpSpPr>
        <p:sp>
          <p:nvSpPr>
            <p:cNvPr id="213" name="圓角矩形"/>
            <p:cNvSpPr/>
            <p:nvPr/>
          </p:nvSpPr>
          <p:spPr>
            <a:xfrm>
              <a:off x="0" y="0"/>
              <a:ext cx="2431952" cy="663527"/>
            </a:xfrm>
            <a:prstGeom prst="roundRect">
              <a:avLst>
                <a:gd name="adj" fmla="val 28710"/>
              </a:avLst>
            </a:prstGeom>
            <a:solidFill>
              <a:schemeClr val="accent4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214" name="Develop"/>
            <p:cNvSpPr txBox="1"/>
            <p:nvPr/>
          </p:nvSpPr>
          <p:spPr>
            <a:xfrm>
              <a:off x="55794" y="96813"/>
              <a:ext cx="2320364" cy="469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4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pPr/>
              <a:r>
                <a:t>Develop</a:t>
              </a:r>
            </a:p>
          </p:txBody>
        </p:sp>
      </p:grpSp>
      <p:grpSp>
        <p:nvGrpSpPr>
          <p:cNvPr id="218" name="Shape 265"/>
          <p:cNvGrpSpPr/>
          <p:nvPr/>
        </p:nvGrpSpPr>
        <p:grpSpPr>
          <a:xfrm>
            <a:off x="1150076" y="4279157"/>
            <a:ext cx="2431953" cy="663527"/>
            <a:chOff x="0" y="0"/>
            <a:chExt cx="2431951" cy="663526"/>
          </a:xfrm>
        </p:grpSpPr>
        <p:sp>
          <p:nvSpPr>
            <p:cNvPr id="216" name="圓角矩形"/>
            <p:cNvSpPr/>
            <p:nvPr/>
          </p:nvSpPr>
          <p:spPr>
            <a:xfrm>
              <a:off x="0" y="0"/>
              <a:ext cx="2431952" cy="663527"/>
            </a:xfrm>
            <a:prstGeom prst="roundRect">
              <a:avLst>
                <a:gd name="adj" fmla="val 28710"/>
              </a:avLst>
            </a:prstGeom>
            <a:solidFill>
              <a:schemeClr val="accent1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217" name="Master"/>
            <p:cNvSpPr txBox="1"/>
            <p:nvPr/>
          </p:nvSpPr>
          <p:spPr>
            <a:xfrm>
              <a:off x="55794" y="96813"/>
              <a:ext cx="2320364" cy="469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4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pPr/>
              <a:r>
                <a:t>Master</a:t>
              </a:r>
            </a:p>
          </p:txBody>
        </p:sp>
      </p:grpSp>
      <p:sp>
        <p:nvSpPr>
          <p:cNvPr id="219" name="Shape 266"/>
          <p:cNvSpPr/>
          <p:nvPr/>
        </p:nvSpPr>
        <p:spPr>
          <a:xfrm>
            <a:off x="6639699" y="4821405"/>
            <a:ext cx="468861" cy="1418979"/>
          </a:xfrm>
          <a:prstGeom prst="line">
            <a:avLst/>
          </a:prstGeom>
          <a:ln w="63500">
            <a:solidFill>
              <a:schemeClr val="accent2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20" name="Shape 269"/>
          <p:cNvSpPr/>
          <p:nvPr/>
        </p:nvSpPr>
        <p:spPr>
          <a:xfrm>
            <a:off x="4390190" y="4364621"/>
            <a:ext cx="535501" cy="492599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221" name="Shape 270"/>
          <p:cNvSpPr/>
          <p:nvPr/>
        </p:nvSpPr>
        <p:spPr>
          <a:xfrm>
            <a:off x="6993328" y="6096108"/>
            <a:ext cx="535501" cy="492599"/>
          </a:xfrm>
          <a:prstGeom prst="ellipse">
            <a:avLst/>
          </a:prstGeom>
          <a:solidFill>
            <a:schemeClr val="accent4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222" name="Shape 276"/>
          <p:cNvSpPr/>
          <p:nvPr/>
        </p:nvSpPr>
        <p:spPr>
          <a:xfrm>
            <a:off x="9964439" y="6163531"/>
            <a:ext cx="535501" cy="492599"/>
          </a:xfrm>
          <a:prstGeom prst="ellipse">
            <a:avLst/>
          </a:prstGeom>
          <a:solidFill>
            <a:schemeClr val="accent4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223" name="Shape 277"/>
          <p:cNvSpPr/>
          <p:nvPr/>
        </p:nvSpPr>
        <p:spPr>
          <a:xfrm>
            <a:off x="11171990" y="4386203"/>
            <a:ext cx="535501" cy="492599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224" name="Shape 278"/>
          <p:cNvSpPr txBox="1"/>
          <p:nvPr/>
        </p:nvSpPr>
        <p:spPr>
          <a:xfrm>
            <a:off x="4872087" y="5229229"/>
            <a:ext cx="1998279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3000">
                <a:solidFill>
                  <a:schemeClr val="accent2"/>
                </a:solidFill>
              </a:defRPr>
            </a:lvl1pPr>
          </a:lstStyle>
          <a:p>
            <a:pPr/>
            <a:r>
              <a:t>Branching</a:t>
            </a:r>
          </a:p>
        </p:txBody>
      </p:sp>
      <p:sp>
        <p:nvSpPr>
          <p:cNvPr id="225" name="Shape 279"/>
          <p:cNvSpPr txBox="1"/>
          <p:nvPr/>
        </p:nvSpPr>
        <p:spPr>
          <a:xfrm>
            <a:off x="9297447" y="5209302"/>
            <a:ext cx="159588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3000">
                <a:solidFill>
                  <a:schemeClr val="accent5"/>
                </a:solidFill>
              </a:defRPr>
            </a:lvl1pPr>
          </a:lstStyle>
          <a:p>
            <a:pPr/>
            <a:r>
              <a:t>Merging</a:t>
            </a:r>
          </a:p>
        </p:txBody>
      </p:sp>
      <p:sp>
        <p:nvSpPr>
          <p:cNvPr id="226" name="Shape 277"/>
          <p:cNvSpPr txBox="1"/>
          <p:nvPr/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473201">
              <a:defRPr sz="6400"/>
            </a:lvl1pPr>
          </a:lstStyle>
          <a:p>
            <a:pPr/>
            <a:r>
              <a:t>Git Branch</a:t>
            </a:r>
          </a:p>
        </p:txBody>
      </p:sp>
      <p:sp>
        <p:nvSpPr>
          <p:cNvPr id="227" name="Shape 269"/>
          <p:cNvSpPr/>
          <p:nvPr/>
        </p:nvSpPr>
        <p:spPr>
          <a:xfrm>
            <a:off x="6262477" y="4386202"/>
            <a:ext cx="535501" cy="492599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1" presetID="2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id="10" dur="10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Class="entr" nodeType="after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Class="entr" nodeType="clickEffect" presetSubtype="8" presetID="2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8" dur="10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Class="entr" nodeType="after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Class="entr" nodeType="clickEffect" presetSubtype="8" presetID="22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26" dur="10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Class="entr" nodeType="afterEffect" presetSubtype="8" presetID="22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30" dur="10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Class="entr" nodeType="afterEffect" presetSubtype="0" presetID="1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Class="entr" nodeType="clickEffect" presetSubtype="0" presetID="1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Class="entr" nodeType="clickEffect" presetSubtype="0" presetID="1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10" grpId="6"/>
      <p:bldP build="whole" bldLvl="1" animBg="1" rev="0" advAuto="0" spid="222" grpId="5"/>
      <p:bldP build="whole" bldLvl="1" animBg="1" rev="0" advAuto="0" spid="215" grpId="1"/>
      <p:bldP build="whole" bldLvl="1" animBg="1" rev="0" advAuto="0" spid="225" grpId="10"/>
      <p:bldP build="whole" bldLvl="1" animBg="1" rev="0" advAuto="0" spid="212" grpId="4"/>
      <p:bldP build="whole" bldLvl="1" animBg="1" rev="0" advAuto="0" spid="219" grpId="2"/>
      <p:bldP build="whole" bldLvl="1" animBg="1" rev="0" advAuto="0" spid="221" grpId="3"/>
      <p:bldP build="whole" bldLvl="1" animBg="1" rev="0" advAuto="0" spid="223" grpId="8"/>
      <p:bldP build="whole" bldLvl="1" animBg="1" rev="0" advAuto="0" spid="211" grpId="7"/>
      <p:bldP build="whole" bldLvl="1" animBg="1" rev="0" advAuto="0" spid="224" grpId="9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127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Outline</a:t>
            </a:r>
          </a:p>
        </p:txBody>
      </p:sp>
      <p:sp>
        <p:nvSpPr>
          <p:cNvPr id="230" name="Shape 128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91158" indent="-391158" defTabSz="514094">
              <a:spcBef>
                <a:spcPts val="3600"/>
              </a:spcBef>
              <a:defRPr sz="3100">
                <a:solidFill>
                  <a:srgbClr val="A6A6A6"/>
                </a:solidFill>
              </a:defRPr>
            </a:pPr>
            <a:r>
              <a:t>General Rule</a:t>
            </a:r>
          </a:p>
          <a:p>
            <a:pPr marL="391158" indent="-391158" defTabSz="514094">
              <a:spcBef>
                <a:spcPts val="3600"/>
              </a:spcBef>
              <a:defRPr sz="3100"/>
            </a:pPr>
            <a:r>
              <a:t>Introduction to Git</a:t>
            </a:r>
            <a:endParaRPr>
              <a:solidFill>
                <a:srgbClr val="9A9A9A"/>
              </a:solidFill>
            </a:endParaRPr>
          </a:p>
          <a:p>
            <a:pPr lvl="2" marL="1173480" indent="-391158" defTabSz="514094">
              <a:lnSpc>
                <a:spcPct val="50000"/>
              </a:lnSpc>
              <a:spcBef>
                <a:spcPts val="3600"/>
              </a:spcBef>
              <a:defRPr sz="3100">
                <a:solidFill>
                  <a:srgbClr val="A6A6A6"/>
                </a:solidFill>
              </a:defRPr>
            </a:pPr>
            <a:r>
              <a:t>Version control</a:t>
            </a:r>
            <a:endParaRPr>
              <a:solidFill>
                <a:srgbClr val="9A9A9A"/>
              </a:solidFill>
            </a:endParaRPr>
          </a:p>
          <a:p>
            <a:pPr lvl="2" marL="1173480" indent="-391158" defTabSz="514094">
              <a:lnSpc>
                <a:spcPct val="50000"/>
              </a:lnSpc>
              <a:spcBef>
                <a:spcPts val="3600"/>
              </a:spcBef>
              <a:defRPr sz="3100">
                <a:solidFill>
                  <a:srgbClr val="A6A6A6"/>
                </a:solidFill>
              </a:defRPr>
            </a:pPr>
            <a:r>
              <a:t>Git Basics</a:t>
            </a:r>
            <a:endParaRPr>
              <a:solidFill>
                <a:srgbClr val="9A9A9A"/>
              </a:solidFill>
            </a:endParaRPr>
          </a:p>
          <a:p>
            <a:pPr lvl="2" marL="1173480" indent="-391158" defTabSz="514094">
              <a:lnSpc>
                <a:spcPct val="50000"/>
              </a:lnSpc>
              <a:spcBef>
                <a:spcPts val="3600"/>
              </a:spcBef>
              <a:defRPr sz="3100"/>
            </a:pPr>
            <a:r>
              <a:t>Try Git!</a:t>
            </a:r>
            <a:endParaRPr>
              <a:solidFill>
                <a:srgbClr val="9A9A9A"/>
              </a:solidFill>
            </a:endParaRPr>
          </a:p>
          <a:p>
            <a:pPr lvl="2" marL="1173480" indent="-391158" defTabSz="514094">
              <a:lnSpc>
                <a:spcPct val="50000"/>
              </a:lnSpc>
              <a:spcBef>
                <a:spcPts val="3600"/>
              </a:spcBef>
              <a:defRPr sz="3100">
                <a:solidFill>
                  <a:srgbClr val="A6A6A6"/>
                </a:solidFill>
              </a:defRPr>
            </a:pPr>
            <a:r>
              <a:t>Remote Repositories</a:t>
            </a:r>
            <a:endParaRPr>
              <a:solidFill>
                <a:srgbClr val="9A9A9A"/>
              </a:solidFill>
            </a:endParaRPr>
          </a:p>
          <a:p>
            <a:pPr marL="391158" indent="-391158" defTabSz="514094">
              <a:spcBef>
                <a:spcPts val="3600"/>
              </a:spcBef>
              <a:defRPr sz="3100">
                <a:solidFill>
                  <a:srgbClr val="A6A6A6"/>
                </a:solidFill>
              </a:defRPr>
            </a:pPr>
            <a:r>
              <a:t>How to Submit Your Code to Gitlab</a:t>
            </a:r>
            <a:endParaRPr>
              <a:solidFill>
                <a:srgbClr val="9A9A9A"/>
              </a:solidFill>
            </a:endParaRPr>
          </a:p>
          <a:p>
            <a:pPr marL="391158" indent="-391158" defTabSz="514094">
              <a:spcBef>
                <a:spcPts val="3600"/>
              </a:spcBef>
              <a:defRPr sz="3100">
                <a:solidFill>
                  <a:srgbClr val="A6A6A6"/>
                </a:solidFill>
              </a:defRPr>
            </a:pPr>
            <a:r>
              <a:t>Tools &amp; References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GIT-HACK.png" descr="GIT-HACK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172172" y="3412492"/>
            <a:ext cx="4660456" cy="468121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355600" dist="0" dir="0">
              <a:srgbClr val="000000">
                <a:alpha val="75000"/>
              </a:srgbClr>
            </a:outerShdw>
          </a:effectLst>
        </p:spPr>
      </p:pic>
      <p:sp>
        <p:nvSpPr>
          <p:cNvPr id="233" name="標題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34" name="Shape 295"/>
          <p:cNvSpPr txBox="1"/>
          <p:nvPr/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8000"/>
            </a:lvl1pPr>
          </a:lstStyle>
          <a:p>
            <a:pPr/>
            <a:r>
              <a:t>Be Professional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99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7200"/>
            </a:pPr>
            <a:r>
              <a:t>Basic Git Commands</a:t>
            </a:r>
            <a:r>
              <a:t> (1/2)</a:t>
            </a:r>
          </a:p>
        </p:txBody>
      </p:sp>
      <p:sp>
        <p:nvSpPr>
          <p:cNvPr id="237" name="Shape 300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02259" indent="-302259" defTabSz="397256">
              <a:spcBef>
                <a:spcPts val="2800"/>
              </a:spcBef>
              <a:defRPr b="1" sz="2400">
                <a:solidFill>
                  <a:srgbClr val="0070C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git init</a:t>
            </a:r>
          </a:p>
          <a:p>
            <a:pPr lvl="2" marL="906780" indent="-302259" defTabSz="397256">
              <a:spcBef>
                <a:spcPts val="2800"/>
              </a:spcBef>
              <a:defRPr sz="2400"/>
            </a:pPr>
            <a:r>
              <a:t>Initialize a repository at current directory.</a:t>
            </a:r>
          </a:p>
          <a:p>
            <a:pPr marL="302259" indent="-302259" defTabSz="397256">
              <a:spcBef>
                <a:spcPts val="2800"/>
              </a:spcBef>
              <a:defRPr b="1" sz="2400">
                <a:solidFill>
                  <a:srgbClr val="0070C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git add </a:t>
            </a:r>
            <a:r>
              <a:t>[</a:t>
            </a:r>
            <a:r>
              <a:t>file_name</a:t>
            </a:r>
            <a:r>
              <a:t>]</a:t>
            </a:r>
          </a:p>
          <a:p>
            <a:pPr lvl="2" marL="906780" indent="-302259" defTabSz="397256">
              <a:spcBef>
                <a:spcPts val="2800"/>
              </a:spcBef>
              <a:defRPr sz="2400"/>
            </a:pPr>
            <a:r>
              <a:t>Add files to git repository and let git track them.</a:t>
            </a:r>
          </a:p>
          <a:p>
            <a:pPr marL="302259" indent="-302259" defTabSz="397256">
              <a:spcBef>
                <a:spcPts val="2800"/>
              </a:spcBef>
              <a:defRPr b="1" sz="2400">
                <a:solidFill>
                  <a:srgbClr val="0070C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git commit -m "commit messages"</a:t>
            </a:r>
          </a:p>
          <a:p>
            <a:pPr lvl="2" marL="906780" indent="-302259" defTabSz="397256">
              <a:spcBef>
                <a:spcPts val="2800"/>
              </a:spcBef>
              <a:defRPr sz="2400"/>
            </a:pPr>
            <a:r>
              <a:t>Save the changes to the git repository and create snapshots of the files.</a:t>
            </a:r>
          </a:p>
          <a:p>
            <a:pPr marL="302259" indent="-302259" defTabSz="397256">
              <a:spcBef>
                <a:spcPts val="2800"/>
              </a:spcBef>
              <a:defRPr b="1" sz="2400">
                <a:solidFill>
                  <a:srgbClr val="0070C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git checkout </a:t>
            </a:r>
            <a:r>
              <a:t>[</a:t>
            </a:r>
            <a:r>
              <a:t>version</a:t>
            </a:r>
            <a:r>
              <a:t>]</a:t>
            </a:r>
          </a:p>
          <a:p>
            <a:pPr lvl="2" marL="906780" indent="-302259" defTabSz="397256">
              <a:spcBef>
                <a:spcPts val="2800"/>
              </a:spcBef>
              <a:defRPr sz="2400"/>
            </a:pPr>
            <a:r>
              <a:t>Go to a specific version.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8" name="Group 308"/>
          <p:cNvGrpSpPr/>
          <p:nvPr/>
        </p:nvGrpSpPr>
        <p:grpSpPr>
          <a:xfrm>
            <a:off x="1143000" y="1762520"/>
            <a:ext cx="10718800" cy="6228561"/>
            <a:chOff x="0" y="0"/>
            <a:chExt cx="10718800" cy="6228559"/>
          </a:xfrm>
        </p:grpSpPr>
        <p:sp>
          <p:nvSpPr>
            <p:cNvPr id="239" name="Shape 303"/>
            <p:cNvSpPr/>
            <p:nvPr/>
          </p:nvSpPr>
          <p:spPr>
            <a:xfrm>
              <a:off x="88899" y="2113111"/>
              <a:ext cx="1663652" cy="391569"/>
            </a:xfrm>
            <a:prstGeom prst="rect">
              <a:avLst/>
            </a:prstGeom>
            <a:noFill/>
            <a:ln w="63500" cap="flat">
              <a:solidFill>
                <a:schemeClr val="accent5"/>
              </a:solidFill>
              <a:prstDash val="solid"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pic>
          <p:nvPicPr>
            <p:cNvPr id="240" name="pasted-image.png" descr="pasted-imag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399256"/>
              <a:ext cx="10718800" cy="582930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243" name="Shape 305"/>
            <p:cNvGrpSpPr/>
            <p:nvPr/>
          </p:nvGrpSpPr>
          <p:grpSpPr>
            <a:xfrm>
              <a:off x="177774" y="1841500"/>
              <a:ext cx="4666062" cy="1016001"/>
              <a:chOff x="0" y="0"/>
              <a:chExt cx="4666060" cy="1016000"/>
            </a:xfrm>
          </p:grpSpPr>
          <p:sp>
            <p:nvSpPr>
              <p:cNvPr id="241" name="形狀"/>
              <p:cNvSpPr/>
              <p:nvPr/>
            </p:nvSpPr>
            <p:spPr>
              <a:xfrm>
                <a:off x="-1" y="-1"/>
                <a:ext cx="4666062" cy="10160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903" y="0"/>
                    </a:moveTo>
                    <a:lnTo>
                      <a:pt x="2539" y="3240"/>
                    </a:lnTo>
                    <a:lnTo>
                      <a:pt x="294" y="3240"/>
                    </a:lnTo>
                    <a:cubicBezTo>
                      <a:pt x="132" y="3240"/>
                      <a:pt x="0" y="3844"/>
                      <a:pt x="0" y="4590"/>
                    </a:cubicBezTo>
                    <a:lnTo>
                      <a:pt x="0" y="20250"/>
                    </a:lnTo>
                    <a:cubicBezTo>
                      <a:pt x="0" y="20996"/>
                      <a:pt x="132" y="21600"/>
                      <a:pt x="294" y="21600"/>
                    </a:cubicBezTo>
                    <a:lnTo>
                      <a:pt x="21306" y="21600"/>
                    </a:lnTo>
                    <a:cubicBezTo>
                      <a:pt x="21468" y="21600"/>
                      <a:pt x="21600" y="20996"/>
                      <a:pt x="21600" y="20250"/>
                    </a:cubicBezTo>
                    <a:lnTo>
                      <a:pt x="21600" y="4590"/>
                    </a:lnTo>
                    <a:cubicBezTo>
                      <a:pt x="21600" y="3844"/>
                      <a:pt x="21468" y="3240"/>
                      <a:pt x="21306" y="3240"/>
                    </a:cubicBezTo>
                    <a:lnTo>
                      <a:pt x="3268" y="3240"/>
                    </a:lnTo>
                    <a:lnTo>
                      <a:pt x="2903" y="0"/>
                    </a:lnTo>
                    <a:close/>
                  </a:path>
                </a:pathLst>
              </a:custGeom>
              <a:solidFill>
                <a:schemeClr val="accent5"/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38100" dist="25400" dir="540000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1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  <a:latin typeface="Avenir Next"/>
                    <a:ea typeface="Avenir Next"/>
                    <a:cs typeface="Avenir Next"/>
                    <a:sym typeface="Avenir Next"/>
                  </a:defRPr>
                </a:pPr>
              </a:p>
            </p:txBody>
          </p:sp>
          <p:sp>
            <p:nvSpPr>
              <p:cNvPr id="242" name="1. Find current directory"/>
              <p:cNvSpPr txBox="1"/>
              <p:nvPr/>
            </p:nvSpPr>
            <p:spPr>
              <a:xfrm>
                <a:off x="-1" y="190500"/>
                <a:ext cx="4666062" cy="63500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>
                  <a:defRPr sz="31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  <a:latin typeface="Avenir Next"/>
                    <a:ea typeface="Avenir Next"/>
                    <a:cs typeface="Avenir Next"/>
                    <a:sym typeface="Avenir Next"/>
                  </a:defRPr>
                </a:lvl1pPr>
              </a:lstStyle>
              <a:p>
                <a:pPr/>
                <a:r>
                  <a:t>1. Find current directory</a:t>
                </a:r>
              </a:p>
            </p:txBody>
          </p:sp>
        </p:grpSp>
        <p:grpSp>
          <p:nvGrpSpPr>
            <p:cNvPr id="246" name="Shape 306"/>
            <p:cNvGrpSpPr/>
            <p:nvPr/>
          </p:nvGrpSpPr>
          <p:grpSpPr>
            <a:xfrm>
              <a:off x="3225774" y="-1"/>
              <a:ext cx="4666062" cy="1056881"/>
              <a:chOff x="0" y="0"/>
              <a:chExt cx="4666060" cy="1056879"/>
            </a:xfrm>
          </p:grpSpPr>
          <p:sp>
            <p:nvSpPr>
              <p:cNvPr id="244" name="形狀"/>
              <p:cNvSpPr/>
              <p:nvPr/>
            </p:nvSpPr>
            <p:spPr>
              <a:xfrm>
                <a:off x="-1" y="-1"/>
                <a:ext cx="4666062" cy="105688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94" y="0"/>
                    </a:moveTo>
                    <a:cubicBezTo>
                      <a:pt x="132" y="0"/>
                      <a:pt x="0" y="581"/>
                      <a:pt x="0" y="1298"/>
                    </a:cubicBezTo>
                    <a:lnTo>
                      <a:pt x="0" y="16352"/>
                    </a:lnTo>
                    <a:cubicBezTo>
                      <a:pt x="0" y="17069"/>
                      <a:pt x="132" y="17650"/>
                      <a:pt x="294" y="17650"/>
                    </a:cubicBezTo>
                    <a:lnTo>
                      <a:pt x="7586" y="17650"/>
                    </a:lnTo>
                    <a:lnTo>
                      <a:pt x="7950" y="21600"/>
                    </a:lnTo>
                    <a:lnTo>
                      <a:pt x="8313" y="17650"/>
                    </a:lnTo>
                    <a:lnTo>
                      <a:pt x="21306" y="17650"/>
                    </a:lnTo>
                    <a:cubicBezTo>
                      <a:pt x="21468" y="17650"/>
                      <a:pt x="21600" y="17069"/>
                      <a:pt x="21600" y="16352"/>
                    </a:cubicBezTo>
                    <a:lnTo>
                      <a:pt x="21600" y="1298"/>
                    </a:lnTo>
                    <a:cubicBezTo>
                      <a:pt x="21600" y="581"/>
                      <a:pt x="21468" y="0"/>
                      <a:pt x="21306" y="0"/>
                    </a:cubicBezTo>
                    <a:lnTo>
                      <a:pt x="294" y="0"/>
                    </a:lnTo>
                    <a:close/>
                  </a:path>
                </a:pathLst>
              </a:custGeom>
              <a:solidFill>
                <a:schemeClr val="accent5"/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38100" dist="25400" dir="540000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1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  <a:latin typeface="Avenir Next"/>
                    <a:ea typeface="Avenir Next"/>
                    <a:cs typeface="Avenir Next"/>
                    <a:sym typeface="Avenir Next"/>
                  </a:defRPr>
                </a:pPr>
              </a:p>
            </p:txBody>
          </p:sp>
          <p:sp>
            <p:nvSpPr>
              <p:cNvPr id="245" name="2. Go to that directory"/>
              <p:cNvSpPr txBox="1"/>
              <p:nvPr/>
            </p:nvSpPr>
            <p:spPr>
              <a:xfrm>
                <a:off x="-1" y="210939"/>
                <a:ext cx="4666062" cy="635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>
                  <a:defRPr sz="31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  <a:latin typeface="Avenir Next"/>
                    <a:ea typeface="Avenir Next"/>
                    <a:cs typeface="Avenir Next"/>
                    <a:sym typeface="Avenir Next"/>
                  </a:defRPr>
                </a:lvl1pPr>
              </a:lstStyle>
              <a:p>
                <a:pPr/>
                <a:r>
                  <a:t>2. Go to that directory</a:t>
                </a:r>
              </a:p>
            </p:txBody>
          </p:sp>
        </p:grpSp>
        <p:sp>
          <p:nvSpPr>
            <p:cNvPr id="247" name="Shape 307"/>
            <p:cNvSpPr/>
            <p:nvPr/>
          </p:nvSpPr>
          <p:spPr>
            <a:xfrm>
              <a:off x="98771" y="1498004"/>
              <a:ext cx="1669308" cy="282776"/>
            </a:xfrm>
            <a:prstGeom prst="rect">
              <a:avLst/>
            </a:prstGeom>
            <a:noFill/>
            <a:ln w="38100" cap="flat">
              <a:solidFill>
                <a:schemeClr val="accent5"/>
              </a:solidFill>
              <a:prstDash val="solid"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9" name="Group 322"/>
          <p:cNvGrpSpPr/>
          <p:nvPr/>
        </p:nvGrpSpPr>
        <p:grpSpPr>
          <a:xfrm>
            <a:off x="-2647950" y="492124"/>
            <a:ext cx="15120941" cy="8769351"/>
            <a:chOff x="0" y="0"/>
            <a:chExt cx="15120939" cy="8769350"/>
          </a:xfrm>
        </p:grpSpPr>
        <p:grpSp>
          <p:nvGrpSpPr>
            <p:cNvPr id="254" name="Group 313"/>
            <p:cNvGrpSpPr/>
            <p:nvPr/>
          </p:nvGrpSpPr>
          <p:grpSpPr>
            <a:xfrm>
              <a:off x="0" y="1314450"/>
              <a:ext cx="9036821" cy="5613400"/>
              <a:chOff x="0" y="0"/>
              <a:chExt cx="9036820" cy="5613400"/>
            </a:xfrm>
          </p:grpSpPr>
          <p:pic>
            <p:nvPicPr>
              <p:cNvPr id="250" name="pasted-image.png" descr="pasted-image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0" y="0"/>
                <a:ext cx="8267701" cy="561340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grpSp>
            <p:nvGrpSpPr>
              <p:cNvPr id="253" name="Shape 312"/>
              <p:cNvGrpSpPr/>
              <p:nvPr/>
            </p:nvGrpSpPr>
            <p:grpSpPr>
              <a:xfrm>
                <a:off x="4794225" y="1193800"/>
                <a:ext cx="4242596" cy="1066405"/>
                <a:chOff x="0" y="0"/>
                <a:chExt cx="4242594" cy="1066403"/>
              </a:xfrm>
            </p:grpSpPr>
            <p:sp>
              <p:nvSpPr>
                <p:cNvPr id="251" name="形狀"/>
                <p:cNvSpPr/>
                <p:nvPr/>
              </p:nvSpPr>
              <p:spPr>
                <a:xfrm>
                  <a:off x="-1" y="0"/>
                  <a:ext cx="4242596" cy="106640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323" y="0"/>
                      </a:moveTo>
                      <a:cubicBezTo>
                        <a:pt x="145" y="0"/>
                        <a:pt x="0" y="576"/>
                        <a:pt x="0" y="1286"/>
                      </a:cubicBezTo>
                      <a:lnTo>
                        <a:pt x="0" y="16206"/>
                      </a:lnTo>
                      <a:cubicBezTo>
                        <a:pt x="0" y="16916"/>
                        <a:pt x="145" y="17492"/>
                        <a:pt x="323" y="17492"/>
                      </a:cubicBezTo>
                      <a:lnTo>
                        <a:pt x="14039" y="17492"/>
                      </a:lnTo>
                      <a:lnTo>
                        <a:pt x="14437" y="21600"/>
                      </a:lnTo>
                      <a:lnTo>
                        <a:pt x="14837" y="17492"/>
                      </a:lnTo>
                      <a:lnTo>
                        <a:pt x="21277" y="17492"/>
                      </a:lnTo>
                      <a:cubicBezTo>
                        <a:pt x="21455" y="17492"/>
                        <a:pt x="21600" y="16916"/>
                        <a:pt x="21600" y="16206"/>
                      </a:cubicBezTo>
                      <a:lnTo>
                        <a:pt x="21600" y="1286"/>
                      </a:lnTo>
                      <a:cubicBezTo>
                        <a:pt x="21600" y="576"/>
                        <a:pt x="21455" y="0"/>
                        <a:pt x="21277" y="0"/>
                      </a:cubicBezTo>
                      <a:lnTo>
                        <a:pt x="323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 w="12700" cap="flat">
                  <a:noFill/>
                  <a:miter lim="400000"/>
                </a:ln>
                <a:effectLst>
                  <a:outerShdw sx="100000" sy="100000" kx="0" ky="0" algn="b" rotWithShape="0" blurRad="38100" dist="25400" dir="5400000">
                    <a:srgbClr val="000000">
                      <a:alpha val="5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3100">
                      <a:solidFill>
                        <a:srgbClr val="FFFFFF"/>
                      </a:solidFill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  <a:latin typeface="Avenir Next"/>
                      <a:ea typeface="Avenir Next"/>
                      <a:cs typeface="Avenir Next"/>
                      <a:sym typeface="Avenir Next"/>
                    </a:defRPr>
                  </a:pPr>
                </a:p>
              </p:txBody>
            </p:sp>
            <p:sp>
              <p:nvSpPr>
                <p:cNvPr id="252" name="3. Add a new folder"/>
                <p:cNvSpPr txBox="1"/>
                <p:nvPr/>
              </p:nvSpPr>
              <p:spPr>
                <a:xfrm>
                  <a:off x="-1" y="215701"/>
                  <a:ext cx="4242596" cy="63500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spAutoFit/>
                </a:bodyPr>
                <a:lstStyle>
                  <a:lvl1pPr>
                    <a:defRPr sz="3100">
                      <a:solidFill>
                        <a:srgbClr val="FFFFFF"/>
                      </a:solidFill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  <a:latin typeface="Avenir Next"/>
                      <a:ea typeface="Avenir Next"/>
                      <a:cs typeface="Avenir Next"/>
                      <a:sym typeface="Avenir Next"/>
                    </a:defRPr>
                  </a:lvl1pPr>
                </a:lstStyle>
                <a:p>
                  <a:pPr/>
                  <a:r>
                    <a:t>3. Add a new folder</a:t>
                  </a:r>
                </a:p>
              </p:txBody>
            </p:sp>
          </p:grpSp>
        </p:grpSp>
        <p:grpSp>
          <p:nvGrpSpPr>
            <p:cNvPr id="268" name="Group 321"/>
            <p:cNvGrpSpPr/>
            <p:nvPr/>
          </p:nvGrpSpPr>
          <p:grpSpPr>
            <a:xfrm>
              <a:off x="9226153" y="-1"/>
              <a:ext cx="5894788" cy="8769351"/>
              <a:chOff x="0" y="0"/>
              <a:chExt cx="5894787" cy="8769350"/>
            </a:xfrm>
          </p:grpSpPr>
          <p:grpSp>
            <p:nvGrpSpPr>
              <p:cNvPr id="262" name="Group 317"/>
              <p:cNvGrpSpPr/>
              <p:nvPr/>
            </p:nvGrpSpPr>
            <p:grpSpPr>
              <a:xfrm>
                <a:off x="714337" y="-1"/>
                <a:ext cx="4693422" cy="4330701"/>
                <a:chOff x="0" y="0"/>
                <a:chExt cx="4693421" cy="4330700"/>
              </a:xfrm>
            </p:grpSpPr>
            <p:pic>
              <p:nvPicPr>
                <p:cNvPr id="255" name="pasted-image.png" descr="pasted-image.png"/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tretch>
                  <a:fillRect/>
                </a:stretch>
              </p:blipFill>
              <p:spPr>
                <a:xfrm>
                  <a:off x="0" y="647700"/>
                  <a:ext cx="4533903" cy="368300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grpSp>
              <p:nvGrpSpPr>
                <p:cNvPr id="258" name="Shape 315"/>
                <p:cNvGrpSpPr/>
                <p:nvPr/>
              </p:nvGrpSpPr>
              <p:grpSpPr>
                <a:xfrm>
                  <a:off x="450825" y="3273425"/>
                  <a:ext cx="4242597" cy="1019176"/>
                  <a:chOff x="0" y="0"/>
                  <a:chExt cx="4242596" cy="1019175"/>
                </a:xfrm>
              </p:grpSpPr>
              <p:sp>
                <p:nvSpPr>
                  <p:cNvPr id="256" name="形狀"/>
                  <p:cNvSpPr/>
                  <p:nvPr/>
                </p:nvSpPr>
                <p:spPr>
                  <a:xfrm>
                    <a:off x="0" y="0"/>
                    <a:ext cx="4242597" cy="1019176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fill="norm" stroke="1" extrusionOk="0">
                        <a:moveTo>
                          <a:pt x="12877" y="0"/>
                        </a:moveTo>
                        <a:lnTo>
                          <a:pt x="12479" y="3297"/>
                        </a:lnTo>
                        <a:lnTo>
                          <a:pt x="323" y="3297"/>
                        </a:lnTo>
                        <a:cubicBezTo>
                          <a:pt x="145" y="3297"/>
                          <a:pt x="0" y="3900"/>
                          <a:pt x="0" y="4643"/>
                        </a:cubicBezTo>
                        <a:lnTo>
                          <a:pt x="0" y="20254"/>
                        </a:lnTo>
                        <a:cubicBezTo>
                          <a:pt x="0" y="20997"/>
                          <a:pt x="145" y="21600"/>
                          <a:pt x="323" y="21600"/>
                        </a:cubicBezTo>
                        <a:lnTo>
                          <a:pt x="21277" y="21600"/>
                        </a:lnTo>
                        <a:cubicBezTo>
                          <a:pt x="21455" y="21600"/>
                          <a:pt x="21600" y="20997"/>
                          <a:pt x="21600" y="20254"/>
                        </a:cubicBezTo>
                        <a:lnTo>
                          <a:pt x="21600" y="4643"/>
                        </a:lnTo>
                        <a:cubicBezTo>
                          <a:pt x="21600" y="3900"/>
                          <a:pt x="21455" y="3297"/>
                          <a:pt x="21277" y="3297"/>
                        </a:cubicBezTo>
                        <a:lnTo>
                          <a:pt x="13275" y="3297"/>
                        </a:lnTo>
                        <a:lnTo>
                          <a:pt x="12877" y="0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 w="12700" cap="flat">
                    <a:noFill/>
                    <a:miter lim="400000"/>
                  </a:ln>
                  <a:effectLst>
                    <a:outerShdw sx="100000" sy="100000" kx="0" ky="0" algn="b" rotWithShape="0" blurRad="38100" dist="25400" dir="5400000">
                      <a:srgbClr val="000000">
                        <a:alpha val="50000"/>
                      </a:srgbClr>
                    </a:outerShdw>
                  </a:effectLst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3100">
                        <a:solidFill>
                          <a:srgbClr val="FFFFFF"/>
                        </a:solidFill>
                        <a:effectLst>
                          <a:outerShdw sx="100000" sy="100000" kx="0" ky="0" algn="b" rotWithShape="0" blurRad="38100" dist="12700" dir="5400000">
                            <a:srgbClr val="000000">
                              <a:alpha val="50000"/>
                            </a:srgbClr>
                          </a:outerShdw>
                        </a:effectLst>
                        <a:latin typeface="Avenir Next"/>
                        <a:ea typeface="Avenir Next"/>
                        <a:cs typeface="Avenir Next"/>
                        <a:sym typeface="Avenir Next"/>
                      </a:defRPr>
                    </a:pPr>
                  </a:p>
                </p:txBody>
              </p:sp>
              <p:sp>
                <p:nvSpPr>
                  <p:cNvPr id="257" name="5. Create a new file"/>
                  <p:cNvSpPr txBox="1"/>
                  <p:nvPr/>
                </p:nvSpPr>
                <p:spPr>
                  <a:xfrm>
                    <a:off x="-1" y="192087"/>
                    <a:ext cx="4242598" cy="635001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val="1"/>
                    </a:ext>
                  </a:extLst>
                </p:spPr>
                <p:txBody>
                  <a:bodyPr wrap="square" lIns="50800" tIns="50800" rIns="50800" bIns="50800" numCol="1" anchor="ctr">
                    <a:spAutoFit/>
                  </a:bodyPr>
                  <a:lstStyle>
                    <a:lvl1pPr>
                      <a:defRPr sz="3100">
                        <a:solidFill>
                          <a:srgbClr val="FFFFFF"/>
                        </a:solidFill>
                        <a:effectLst>
                          <a:outerShdw sx="100000" sy="100000" kx="0" ky="0" algn="b" rotWithShape="0" blurRad="38100" dist="12700" dir="5400000">
                            <a:srgbClr val="000000">
                              <a:alpha val="50000"/>
                            </a:srgbClr>
                          </a:outerShdw>
                        </a:effectLst>
                        <a:latin typeface="Avenir Next"/>
                        <a:ea typeface="Avenir Next"/>
                        <a:cs typeface="Avenir Next"/>
                        <a:sym typeface="Avenir Next"/>
                      </a:defRPr>
                    </a:lvl1pPr>
                  </a:lstStyle>
                  <a:p>
                    <a:pPr/>
                    <a:r>
                      <a:t>5. Create a new file</a:t>
                    </a:r>
                  </a:p>
                </p:txBody>
              </p:sp>
            </p:grpSp>
            <p:grpSp>
              <p:nvGrpSpPr>
                <p:cNvPr id="261" name="Shape 316"/>
                <p:cNvGrpSpPr/>
                <p:nvPr/>
              </p:nvGrpSpPr>
              <p:grpSpPr>
                <a:xfrm>
                  <a:off x="450825" y="-1"/>
                  <a:ext cx="4242597" cy="1007271"/>
                  <a:chOff x="0" y="0"/>
                  <a:chExt cx="4242596" cy="1007269"/>
                </a:xfrm>
              </p:grpSpPr>
              <p:sp>
                <p:nvSpPr>
                  <p:cNvPr id="259" name="形狀"/>
                  <p:cNvSpPr/>
                  <p:nvPr/>
                </p:nvSpPr>
                <p:spPr>
                  <a:xfrm>
                    <a:off x="0" y="0"/>
                    <a:ext cx="4242597" cy="1007270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fill="norm" stroke="1" extrusionOk="0">
                        <a:moveTo>
                          <a:pt x="323" y="0"/>
                        </a:moveTo>
                        <a:cubicBezTo>
                          <a:pt x="145" y="0"/>
                          <a:pt x="0" y="610"/>
                          <a:pt x="0" y="1362"/>
                        </a:cubicBezTo>
                        <a:lnTo>
                          <a:pt x="0" y="17157"/>
                        </a:lnTo>
                        <a:cubicBezTo>
                          <a:pt x="0" y="17909"/>
                          <a:pt x="145" y="18519"/>
                          <a:pt x="323" y="18519"/>
                        </a:cubicBezTo>
                        <a:lnTo>
                          <a:pt x="10602" y="18519"/>
                        </a:lnTo>
                        <a:lnTo>
                          <a:pt x="11002" y="21600"/>
                        </a:lnTo>
                        <a:lnTo>
                          <a:pt x="11402" y="18519"/>
                        </a:lnTo>
                        <a:lnTo>
                          <a:pt x="21277" y="18519"/>
                        </a:lnTo>
                        <a:cubicBezTo>
                          <a:pt x="21455" y="18519"/>
                          <a:pt x="21600" y="17909"/>
                          <a:pt x="21600" y="17157"/>
                        </a:cubicBezTo>
                        <a:lnTo>
                          <a:pt x="21600" y="1362"/>
                        </a:lnTo>
                        <a:cubicBezTo>
                          <a:pt x="21600" y="610"/>
                          <a:pt x="21455" y="0"/>
                          <a:pt x="21277" y="0"/>
                        </a:cubicBezTo>
                        <a:lnTo>
                          <a:pt x="323" y="0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 w="12700" cap="flat">
                    <a:noFill/>
                    <a:miter lim="400000"/>
                  </a:ln>
                  <a:effectLst>
                    <a:outerShdw sx="100000" sy="100000" kx="0" ky="0" algn="b" rotWithShape="0" blurRad="38100" dist="25400" dir="5400000">
                      <a:srgbClr val="000000">
                        <a:alpha val="50000"/>
                      </a:srgbClr>
                    </a:outerShdw>
                  </a:effectLst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3100">
                        <a:solidFill>
                          <a:srgbClr val="FFFFFF"/>
                        </a:solidFill>
                        <a:effectLst>
                          <a:outerShdw sx="100000" sy="100000" kx="0" ky="0" algn="b" rotWithShape="0" blurRad="38100" dist="12700" dir="5400000">
                            <a:srgbClr val="000000">
                              <a:alpha val="50000"/>
                            </a:srgbClr>
                          </a:outerShdw>
                        </a:effectLst>
                        <a:latin typeface="Avenir Next"/>
                        <a:ea typeface="Avenir Next"/>
                        <a:cs typeface="Avenir Next"/>
                        <a:sym typeface="Avenir Next"/>
                      </a:defRPr>
                    </a:pPr>
                  </a:p>
                </p:txBody>
              </p:sp>
              <p:sp>
                <p:nvSpPr>
                  <p:cNvPr id="260" name="4. Go to that folder"/>
                  <p:cNvSpPr txBox="1"/>
                  <p:nvPr/>
                </p:nvSpPr>
                <p:spPr>
                  <a:xfrm>
                    <a:off x="-1" y="186134"/>
                    <a:ext cx="4242598" cy="635001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val="1"/>
                    </a:ext>
                  </a:extLst>
                </p:spPr>
                <p:txBody>
                  <a:bodyPr wrap="square" lIns="50800" tIns="50800" rIns="50800" bIns="50800" numCol="1" anchor="ctr">
                    <a:spAutoFit/>
                  </a:bodyPr>
                  <a:lstStyle>
                    <a:lvl1pPr>
                      <a:defRPr sz="3100">
                        <a:solidFill>
                          <a:srgbClr val="FFFFFF"/>
                        </a:solidFill>
                        <a:effectLst>
                          <a:outerShdw sx="100000" sy="100000" kx="0" ky="0" algn="b" rotWithShape="0" blurRad="38100" dist="12700" dir="5400000">
                            <a:srgbClr val="000000">
                              <a:alpha val="50000"/>
                            </a:srgbClr>
                          </a:outerShdw>
                        </a:effectLst>
                        <a:latin typeface="Avenir Next"/>
                        <a:ea typeface="Avenir Next"/>
                        <a:cs typeface="Avenir Next"/>
                        <a:sym typeface="Avenir Next"/>
                      </a:defRPr>
                    </a:lvl1pPr>
                  </a:lstStyle>
                  <a:p>
                    <a:pPr/>
                    <a:r>
                      <a:t>4. Go to that folder</a:t>
                    </a:r>
                  </a:p>
                </p:txBody>
              </p:sp>
            </p:grpSp>
          </p:grpSp>
          <p:grpSp>
            <p:nvGrpSpPr>
              <p:cNvPr id="267" name="Group 320"/>
              <p:cNvGrpSpPr/>
              <p:nvPr/>
            </p:nvGrpSpPr>
            <p:grpSpPr>
              <a:xfrm>
                <a:off x="-1" y="4984750"/>
                <a:ext cx="5894789" cy="3784600"/>
                <a:chOff x="0" y="0"/>
                <a:chExt cx="5894787" cy="3784600"/>
              </a:xfrm>
            </p:grpSpPr>
            <p:pic>
              <p:nvPicPr>
                <p:cNvPr id="263" name="pasted-image.png" descr="pasted-image.png"/>
                <p:cNvPicPr>
                  <a:picLocks noChangeAspect="1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1098946" y="0"/>
                  <a:ext cx="3873503" cy="378460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grpSp>
              <p:nvGrpSpPr>
                <p:cNvPr id="266" name="Shape 319"/>
                <p:cNvGrpSpPr/>
                <p:nvPr/>
              </p:nvGrpSpPr>
              <p:grpSpPr>
                <a:xfrm>
                  <a:off x="0" y="1024730"/>
                  <a:ext cx="5894788" cy="981871"/>
                  <a:chOff x="0" y="0"/>
                  <a:chExt cx="5894787" cy="981869"/>
                </a:xfrm>
              </p:grpSpPr>
              <p:sp>
                <p:nvSpPr>
                  <p:cNvPr id="264" name="形狀"/>
                  <p:cNvSpPr/>
                  <p:nvPr/>
                </p:nvSpPr>
                <p:spPr>
                  <a:xfrm>
                    <a:off x="-1" y="0"/>
                    <a:ext cx="5894788" cy="981870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fill="norm" stroke="1" extrusionOk="0">
                        <a:moveTo>
                          <a:pt x="5654" y="0"/>
                        </a:moveTo>
                        <a:lnTo>
                          <a:pt x="5368" y="2602"/>
                        </a:lnTo>
                        <a:lnTo>
                          <a:pt x="233" y="2602"/>
                        </a:lnTo>
                        <a:cubicBezTo>
                          <a:pt x="104" y="2602"/>
                          <a:pt x="0" y="3227"/>
                          <a:pt x="0" y="3999"/>
                        </a:cubicBezTo>
                        <a:lnTo>
                          <a:pt x="0" y="20203"/>
                        </a:lnTo>
                        <a:cubicBezTo>
                          <a:pt x="0" y="20975"/>
                          <a:pt x="104" y="21600"/>
                          <a:pt x="233" y="21600"/>
                        </a:cubicBezTo>
                        <a:lnTo>
                          <a:pt x="21367" y="21600"/>
                        </a:lnTo>
                        <a:cubicBezTo>
                          <a:pt x="21496" y="21600"/>
                          <a:pt x="21600" y="20975"/>
                          <a:pt x="21600" y="20203"/>
                        </a:cubicBezTo>
                        <a:lnTo>
                          <a:pt x="21600" y="3999"/>
                        </a:lnTo>
                        <a:cubicBezTo>
                          <a:pt x="21600" y="3227"/>
                          <a:pt x="21496" y="2602"/>
                          <a:pt x="21367" y="2602"/>
                        </a:cubicBezTo>
                        <a:lnTo>
                          <a:pt x="5942" y="2602"/>
                        </a:lnTo>
                        <a:lnTo>
                          <a:pt x="5654" y="0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 w="12700" cap="flat">
                    <a:noFill/>
                    <a:miter lim="400000"/>
                  </a:ln>
                  <a:effectLst>
                    <a:outerShdw sx="100000" sy="100000" kx="0" ky="0" algn="b" rotWithShape="0" blurRad="38100" dist="25400" dir="5400000">
                      <a:srgbClr val="000000">
                        <a:alpha val="50000"/>
                      </a:srgbClr>
                    </a:outerShdw>
                  </a:effectLst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3100">
                        <a:solidFill>
                          <a:srgbClr val="FFFFFF"/>
                        </a:solidFill>
                        <a:effectLst>
                          <a:outerShdw sx="100000" sy="100000" kx="0" ky="0" algn="b" rotWithShape="0" blurRad="38100" dist="12700" dir="5400000">
                            <a:srgbClr val="000000">
                              <a:alpha val="50000"/>
                            </a:srgbClr>
                          </a:outerShdw>
                        </a:effectLst>
                        <a:latin typeface="Avenir Next"/>
                        <a:ea typeface="Avenir Next"/>
                        <a:cs typeface="Avenir Next"/>
                        <a:sym typeface="Avenir Next"/>
                      </a:defRPr>
                    </a:pPr>
                  </a:p>
                </p:txBody>
              </p:sp>
              <p:sp>
                <p:nvSpPr>
                  <p:cNvPr id="265" name="6. Put some contents and save"/>
                  <p:cNvSpPr txBox="1"/>
                  <p:nvPr/>
                </p:nvSpPr>
                <p:spPr>
                  <a:xfrm>
                    <a:off x="-1" y="173434"/>
                    <a:ext cx="5894789" cy="635001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val="1"/>
                    </a:ext>
                  </a:extLst>
                </p:spPr>
                <p:txBody>
                  <a:bodyPr wrap="square" lIns="50800" tIns="50800" rIns="50800" bIns="50800" numCol="1" anchor="ctr">
                    <a:spAutoFit/>
                  </a:bodyPr>
                  <a:lstStyle>
                    <a:lvl1pPr>
                      <a:defRPr sz="3100">
                        <a:solidFill>
                          <a:srgbClr val="FFFFFF"/>
                        </a:solidFill>
                        <a:effectLst>
                          <a:outerShdw sx="100000" sy="100000" kx="0" ky="0" algn="b" rotWithShape="0" blurRad="38100" dist="12700" dir="5400000">
                            <a:srgbClr val="000000">
                              <a:alpha val="50000"/>
                            </a:srgbClr>
                          </a:outerShdw>
                        </a:effectLst>
                        <a:latin typeface="Avenir Next"/>
                        <a:ea typeface="Avenir Next"/>
                        <a:cs typeface="Avenir Next"/>
                        <a:sym typeface="Avenir Next"/>
                      </a:defRPr>
                    </a:lvl1pPr>
                  </a:lstStyle>
                  <a:p>
                    <a:pPr/>
                    <a:r>
                      <a:t>6. Put some contents and save</a:t>
                    </a:r>
                  </a:p>
                </p:txBody>
              </p:sp>
            </p:grpSp>
          </p:grpSp>
        </p:grpSp>
      </p:grp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7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Outline</a:t>
            </a:r>
          </a:p>
        </p:txBody>
      </p:sp>
      <p:sp>
        <p:nvSpPr>
          <p:cNvPr id="126" name="Shape 128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91158" indent="-391158" defTabSz="514094">
              <a:spcBef>
                <a:spcPts val="3600"/>
              </a:spcBef>
              <a:defRPr sz="3100"/>
            </a:pPr>
            <a:r>
              <a:t>General Rule</a:t>
            </a:r>
          </a:p>
          <a:p>
            <a:pPr marL="391158" indent="-391158" defTabSz="514094">
              <a:spcBef>
                <a:spcPts val="3600"/>
              </a:spcBef>
              <a:defRPr sz="3100"/>
            </a:pPr>
            <a:r>
              <a:t>Introduction to Git</a:t>
            </a:r>
            <a:endParaRPr>
              <a:solidFill>
                <a:srgbClr val="9A9A9A"/>
              </a:solidFill>
            </a:endParaRPr>
          </a:p>
          <a:p>
            <a:pPr lvl="2" marL="1173480" indent="-391158" defTabSz="514094">
              <a:lnSpc>
                <a:spcPct val="50000"/>
              </a:lnSpc>
              <a:spcBef>
                <a:spcPts val="3600"/>
              </a:spcBef>
              <a:defRPr sz="3100"/>
            </a:pPr>
            <a:r>
              <a:t>Version control</a:t>
            </a:r>
            <a:endParaRPr>
              <a:solidFill>
                <a:srgbClr val="9A9A9A"/>
              </a:solidFill>
            </a:endParaRPr>
          </a:p>
          <a:p>
            <a:pPr lvl="2" marL="1173480" indent="-391158" defTabSz="514094">
              <a:lnSpc>
                <a:spcPct val="50000"/>
              </a:lnSpc>
              <a:spcBef>
                <a:spcPts val="3600"/>
              </a:spcBef>
              <a:defRPr sz="3100"/>
            </a:pPr>
            <a:r>
              <a:t>Git Basics</a:t>
            </a:r>
            <a:endParaRPr>
              <a:solidFill>
                <a:srgbClr val="9A9A9A"/>
              </a:solidFill>
            </a:endParaRPr>
          </a:p>
          <a:p>
            <a:pPr lvl="2" marL="1173480" indent="-391158" defTabSz="514094">
              <a:lnSpc>
                <a:spcPct val="50000"/>
              </a:lnSpc>
              <a:spcBef>
                <a:spcPts val="3600"/>
              </a:spcBef>
              <a:defRPr sz="3100"/>
            </a:pPr>
            <a:r>
              <a:t>Try Git!</a:t>
            </a:r>
            <a:endParaRPr>
              <a:solidFill>
                <a:srgbClr val="9A9A9A"/>
              </a:solidFill>
            </a:endParaRPr>
          </a:p>
          <a:p>
            <a:pPr lvl="2" marL="1173480" indent="-391158" defTabSz="514094">
              <a:lnSpc>
                <a:spcPct val="50000"/>
              </a:lnSpc>
              <a:spcBef>
                <a:spcPts val="3600"/>
              </a:spcBef>
              <a:defRPr sz="3100"/>
            </a:pPr>
            <a:r>
              <a:t>Remote Repositories</a:t>
            </a:r>
            <a:endParaRPr>
              <a:solidFill>
                <a:srgbClr val="9A9A9A"/>
              </a:solidFill>
            </a:endParaRPr>
          </a:p>
          <a:p>
            <a:pPr marL="391158" indent="-391158" defTabSz="514094">
              <a:spcBef>
                <a:spcPts val="3600"/>
              </a:spcBef>
              <a:defRPr sz="3100"/>
            </a:pPr>
            <a:r>
              <a:t>How to Submit Your Code to Gitlab</a:t>
            </a:r>
            <a:endParaRPr>
              <a:solidFill>
                <a:srgbClr val="9A9A9A"/>
              </a:solidFill>
            </a:endParaRPr>
          </a:p>
          <a:p>
            <a:pPr marL="391158" indent="-391158" defTabSz="514094">
              <a:spcBef>
                <a:spcPts val="3600"/>
              </a:spcBef>
              <a:defRPr sz="3100"/>
            </a:pPr>
            <a:r>
              <a:t>Tools &amp; References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3" name="Shape 326"/>
          <p:cNvGrpSpPr/>
          <p:nvPr/>
        </p:nvGrpSpPr>
        <p:grpSpPr>
          <a:xfrm>
            <a:off x="1637506" y="7075734"/>
            <a:ext cx="9729789" cy="1577481"/>
            <a:chOff x="0" y="0"/>
            <a:chExt cx="9729788" cy="1577479"/>
          </a:xfrm>
        </p:grpSpPr>
        <p:sp>
          <p:nvSpPr>
            <p:cNvPr id="271" name="圓角矩形"/>
            <p:cNvSpPr/>
            <p:nvPr/>
          </p:nvSpPr>
          <p:spPr>
            <a:xfrm>
              <a:off x="0" y="0"/>
              <a:ext cx="9729789" cy="1577480"/>
            </a:xfrm>
            <a:prstGeom prst="roundRect">
              <a:avLst>
                <a:gd name="adj" fmla="val 5636"/>
              </a:avLst>
            </a:prstGeom>
            <a:solidFill>
              <a:srgbClr val="000000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 defTabSz="457200"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3000">
                  <a:solidFill>
                    <a:srgbClr val="F5F5F5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</a:p>
          </p:txBody>
        </p:sp>
        <p:sp>
          <p:nvSpPr>
            <p:cNvPr id="272" name="$ git config --global user.name &quot;name&quot;…"/>
            <p:cNvSpPr txBox="1"/>
            <p:nvPr/>
          </p:nvSpPr>
          <p:spPr>
            <a:xfrm>
              <a:off x="26039" y="233145"/>
              <a:ext cx="9677710" cy="11111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algn="l" defTabSz="457200"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3000">
                  <a:solidFill>
                    <a:srgbClr val="F5F5F5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$ git config --global user.name "name"</a:t>
              </a:r>
            </a:p>
            <a:p>
              <a:pPr algn="l" defTabSz="457200"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3000">
                  <a:solidFill>
                    <a:srgbClr val="F5F5F5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$ git config --global user.email "email"</a:t>
              </a:r>
            </a:p>
          </p:txBody>
        </p:sp>
      </p:grpSp>
      <p:grpSp>
        <p:nvGrpSpPr>
          <p:cNvPr id="280" name="Group 331"/>
          <p:cNvGrpSpPr/>
          <p:nvPr/>
        </p:nvGrpSpPr>
        <p:grpSpPr>
          <a:xfrm>
            <a:off x="2216150" y="1113084"/>
            <a:ext cx="8572500" cy="5613403"/>
            <a:chOff x="0" y="0"/>
            <a:chExt cx="8572500" cy="5613401"/>
          </a:xfrm>
        </p:grpSpPr>
        <p:pic>
          <p:nvPicPr>
            <p:cNvPr id="274" name="pasted-image.png" descr="pasted-imag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8572500" cy="56134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277" name="Shape 328"/>
            <p:cNvGrpSpPr/>
            <p:nvPr/>
          </p:nvGrpSpPr>
          <p:grpSpPr>
            <a:xfrm>
              <a:off x="755625" y="1740693"/>
              <a:ext cx="5139930" cy="1002508"/>
              <a:chOff x="0" y="0"/>
              <a:chExt cx="5139928" cy="1002507"/>
            </a:xfrm>
          </p:grpSpPr>
          <p:sp>
            <p:nvSpPr>
              <p:cNvPr id="275" name="形狀"/>
              <p:cNvSpPr/>
              <p:nvPr/>
            </p:nvSpPr>
            <p:spPr>
              <a:xfrm>
                <a:off x="-1" y="0"/>
                <a:ext cx="5139930" cy="100250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346" y="0"/>
                    </a:moveTo>
                    <a:lnTo>
                      <a:pt x="4016" y="2993"/>
                    </a:lnTo>
                    <a:lnTo>
                      <a:pt x="267" y="2993"/>
                    </a:lnTo>
                    <a:cubicBezTo>
                      <a:pt x="119" y="2993"/>
                      <a:pt x="0" y="3605"/>
                      <a:pt x="0" y="4361"/>
                    </a:cubicBezTo>
                    <a:lnTo>
                      <a:pt x="0" y="20232"/>
                    </a:lnTo>
                    <a:cubicBezTo>
                      <a:pt x="0" y="20987"/>
                      <a:pt x="119" y="21600"/>
                      <a:pt x="267" y="21600"/>
                    </a:cubicBezTo>
                    <a:lnTo>
                      <a:pt x="21333" y="21600"/>
                    </a:lnTo>
                    <a:cubicBezTo>
                      <a:pt x="21481" y="21600"/>
                      <a:pt x="21600" y="20987"/>
                      <a:pt x="21600" y="20232"/>
                    </a:cubicBezTo>
                    <a:lnTo>
                      <a:pt x="21600" y="4361"/>
                    </a:lnTo>
                    <a:cubicBezTo>
                      <a:pt x="21600" y="3605"/>
                      <a:pt x="21481" y="2993"/>
                      <a:pt x="21333" y="2993"/>
                    </a:cubicBezTo>
                    <a:lnTo>
                      <a:pt x="4675" y="2993"/>
                    </a:lnTo>
                    <a:lnTo>
                      <a:pt x="4346" y="0"/>
                    </a:lnTo>
                    <a:close/>
                  </a:path>
                </a:pathLst>
              </a:custGeom>
              <a:solidFill>
                <a:schemeClr val="accent5"/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38100" dist="25400" dir="540000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1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  <a:latin typeface="Avenir Next"/>
                    <a:ea typeface="Avenir Next"/>
                    <a:cs typeface="Avenir Next"/>
                    <a:sym typeface="Avenir Next"/>
                  </a:defRPr>
                </a:pPr>
              </a:p>
            </p:txBody>
          </p:sp>
          <p:sp>
            <p:nvSpPr>
              <p:cNvPr id="276" name="7. Setup user information"/>
              <p:cNvSpPr txBox="1"/>
              <p:nvPr/>
            </p:nvSpPr>
            <p:spPr>
              <a:xfrm>
                <a:off x="0" y="183753"/>
                <a:ext cx="5139929" cy="635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>
                  <a:defRPr sz="31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  <a:latin typeface="Avenir Next"/>
                    <a:ea typeface="Avenir Next"/>
                    <a:cs typeface="Avenir Next"/>
                    <a:sym typeface="Avenir Next"/>
                  </a:defRPr>
                </a:lvl1pPr>
              </a:lstStyle>
              <a:p>
                <a:pPr/>
                <a:r>
                  <a:t>7. Setup user information</a:t>
                </a:r>
              </a:p>
            </p:txBody>
          </p:sp>
        </p:grpSp>
        <p:sp>
          <p:nvSpPr>
            <p:cNvPr id="278" name="Shape 329"/>
            <p:cNvSpPr/>
            <p:nvPr/>
          </p:nvSpPr>
          <p:spPr>
            <a:xfrm>
              <a:off x="1502121" y="1004441"/>
              <a:ext cx="3947917" cy="282775"/>
            </a:xfrm>
            <a:prstGeom prst="rect">
              <a:avLst/>
            </a:prstGeom>
            <a:noFill/>
            <a:ln w="38100" cap="flat">
              <a:solidFill>
                <a:schemeClr val="accent5"/>
              </a:solidFill>
              <a:prstDash val="solid"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279" name="Shape 330"/>
            <p:cNvSpPr/>
            <p:nvPr/>
          </p:nvSpPr>
          <p:spPr>
            <a:xfrm>
              <a:off x="1502121" y="1410841"/>
              <a:ext cx="6179097" cy="282775"/>
            </a:xfrm>
            <a:prstGeom prst="rect">
              <a:avLst/>
            </a:prstGeom>
            <a:noFill/>
            <a:ln w="38100" cap="flat">
              <a:solidFill>
                <a:schemeClr val="accent5"/>
              </a:solidFill>
              <a:prstDash val="solid"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</p:grpSp>
      <p:sp>
        <p:nvSpPr>
          <p:cNvPr id="281" name="With --global: for all repositories in computer…"/>
          <p:cNvSpPr/>
          <p:nvPr/>
        </p:nvSpPr>
        <p:spPr>
          <a:xfrm>
            <a:off x="4921646" y="5574544"/>
            <a:ext cx="6731398" cy="19355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694" y="0"/>
                </a:moveTo>
                <a:cubicBezTo>
                  <a:pt x="759" y="0"/>
                  <a:pt x="0" y="2638"/>
                  <a:pt x="0" y="5891"/>
                </a:cubicBezTo>
                <a:lnTo>
                  <a:pt x="0" y="11294"/>
                </a:lnTo>
                <a:cubicBezTo>
                  <a:pt x="0" y="14296"/>
                  <a:pt x="649" y="16745"/>
                  <a:pt x="1484" y="17109"/>
                </a:cubicBezTo>
                <a:lnTo>
                  <a:pt x="2267" y="21600"/>
                </a:lnTo>
                <a:lnTo>
                  <a:pt x="3036" y="17184"/>
                </a:lnTo>
                <a:lnTo>
                  <a:pt x="19906" y="17184"/>
                </a:lnTo>
                <a:cubicBezTo>
                  <a:pt x="20841" y="17184"/>
                  <a:pt x="21600" y="14546"/>
                  <a:pt x="21600" y="11294"/>
                </a:cubicBezTo>
                <a:lnTo>
                  <a:pt x="21600" y="5891"/>
                </a:lnTo>
                <a:cubicBezTo>
                  <a:pt x="21600" y="2638"/>
                  <a:pt x="20841" y="0"/>
                  <a:pt x="19906" y="0"/>
                </a:cubicBezTo>
                <a:lnTo>
                  <a:pt x="1694" y="0"/>
                </a:lnTo>
                <a:close/>
              </a:path>
            </a:pathLst>
          </a:custGeom>
          <a:solidFill>
            <a:schemeClr val="accent5"/>
          </a:solidFill>
          <a:ln w="12700">
            <a:miter lim="400000"/>
          </a:ln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indent="152400" algn="l">
              <a:defRPr sz="2500">
                <a:solidFill>
                  <a:srgbClr val="FFFFFF"/>
                </a:solidFill>
              </a:defRPr>
            </a:pPr>
            <a:r>
              <a:t>With </a:t>
            </a:r>
            <a:r>
              <a:rPr sz="2100"/>
              <a:t>--</a:t>
            </a:r>
            <a:r>
              <a:t>global: for all repositories in computer</a:t>
            </a:r>
          </a:p>
          <a:p>
            <a:pPr indent="152400" algn="l">
              <a:defRPr sz="2500">
                <a:solidFill>
                  <a:srgbClr val="FFFFFF"/>
                </a:solidFill>
              </a:defRPr>
            </a:pPr>
            <a:r>
              <a:t>Without --global: for current repository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5" name="Shape 334"/>
          <p:cNvGrpSpPr/>
          <p:nvPr/>
        </p:nvGrpSpPr>
        <p:grpSpPr>
          <a:xfrm>
            <a:off x="1637506" y="6618534"/>
            <a:ext cx="9729789" cy="2553645"/>
            <a:chOff x="0" y="0"/>
            <a:chExt cx="9729788" cy="2553643"/>
          </a:xfrm>
        </p:grpSpPr>
        <p:sp>
          <p:nvSpPr>
            <p:cNvPr id="283" name="圓角矩形"/>
            <p:cNvSpPr/>
            <p:nvPr/>
          </p:nvSpPr>
          <p:spPr>
            <a:xfrm>
              <a:off x="0" y="0"/>
              <a:ext cx="9729789" cy="2553644"/>
            </a:xfrm>
            <a:prstGeom prst="roundRect">
              <a:avLst>
                <a:gd name="adj" fmla="val 3481"/>
              </a:avLst>
            </a:prstGeom>
            <a:solidFill>
              <a:srgbClr val="000000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 defTabSz="457200"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3000">
                  <a:solidFill>
                    <a:srgbClr val="F5F5F5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</a:p>
          </p:txBody>
        </p:sp>
        <p:sp>
          <p:nvSpPr>
            <p:cNvPr id="284" name="$ cd git-demo  # go to git-demo directory…"/>
            <p:cNvSpPr txBox="1"/>
            <p:nvPr/>
          </p:nvSpPr>
          <p:spPr>
            <a:xfrm>
              <a:off x="26035" y="460878"/>
              <a:ext cx="9677718" cy="163188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algn="l" defTabSz="457200"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3000">
                  <a:solidFill>
                    <a:srgbClr val="F5F5F5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$ cd git-demo 	</a:t>
              </a:r>
              <a:r>
                <a:rPr>
                  <a:solidFill>
                    <a:srgbClr val="FFFFFF">
                      <a:alpha val="30000"/>
                    </a:srgbClr>
                  </a:solidFill>
                </a:rPr>
                <a:t># go to git-demo directory</a:t>
              </a:r>
            </a:p>
            <a:p>
              <a:pPr algn="l" defTabSz="457200"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3000">
                  <a:solidFill>
                    <a:srgbClr val="F5F5F5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$ dir	         	</a:t>
              </a:r>
              <a:r>
                <a:rPr>
                  <a:solidFill>
                    <a:srgbClr val="FFFFFF">
                      <a:alpha val="30000"/>
                    </a:srgbClr>
                  </a:solidFill>
                </a:rPr>
                <a:t># list the files</a:t>
              </a:r>
            </a:p>
            <a:p>
              <a:pPr algn="l" defTabSz="457200"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3000">
                  <a:solidFill>
                    <a:srgbClr val="F5F5F5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$ git init			</a:t>
              </a:r>
              <a:r>
                <a:rPr>
                  <a:solidFill>
                    <a:srgbClr val="FFFFFF">
                      <a:alpha val="30000"/>
                    </a:srgbClr>
                  </a:solidFill>
                </a:rPr>
                <a:t># initialize a repository</a:t>
              </a:r>
            </a:p>
          </p:txBody>
        </p:sp>
      </p:grpSp>
      <p:grpSp>
        <p:nvGrpSpPr>
          <p:cNvPr id="299" name="Group 342"/>
          <p:cNvGrpSpPr/>
          <p:nvPr/>
        </p:nvGrpSpPr>
        <p:grpSpPr>
          <a:xfrm>
            <a:off x="112488" y="558800"/>
            <a:ext cx="10833934" cy="5638800"/>
            <a:chOff x="0" y="0"/>
            <a:chExt cx="10833933" cy="5638800"/>
          </a:xfrm>
        </p:grpSpPr>
        <p:pic>
          <p:nvPicPr>
            <p:cNvPr id="286" name="pasted-image.png" descr="pasted-imag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971339" y="0"/>
              <a:ext cx="8585205" cy="56388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289" name="Shape 336"/>
            <p:cNvGrpSpPr/>
            <p:nvPr/>
          </p:nvGrpSpPr>
          <p:grpSpPr>
            <a:xfrm>
              <a:off x="2847615" y="820984"/>
              <a:ext cx="3866755" cy="995762"/>
              <a:chOff x="0" y="0"/>
              <a:chExt cx="3866754" cy="995760"/>
            </a:xfrm>
          </p:grpSpPr>
          <p:sp>
            <p:nvSpPr>
              <p:cNvPr id="287" name="形狀"/>
              <p:cNvSpPr/>
              <p:nvPr/>
            </p:nvSpPr>
            <p:spPr>
              <a:xfrm>
                <a:off x="-1" y="-1"/>
                <a:ext cx="3866756" cy="99576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355" y="0"/>
                    </a:moveTo>
                    <a:cubicBezTo>
                      <a:pt x="159" y="0"/>
                      <a:pt x="0" y="617"/>
                      <a:pt x="0" y="1377"/>
                    </a:cubicBezTo>
                    <a:lnTo>
                      <a:pt x="0" y="17356"/>
                    </a:lnTo>
                    <a:cubicBezTo>
                      <a:pt x="0" y="18116"/>
                      <a:pt x="159" y="18733"/>
                      <a:pt x="355" y="18733"/>
                    </a:cubicBezTo>
                    <a:lnTo>
                      <a:pt x="7043" y="18733"/>
                    </a:lnTo>
                    <a:lnTo>
                      <a:pt x="7482" y="21600"/>
                    </a:lnTo>
                    <a:lnTo>
                      <a:pt x="7921" y="18733"/>
                    </a:lnTo>
                    <a:lnTo>
                      <a:pt x="21245" y="18733"/>
                    </a:lnTo>
                    <a:cubicBezTo>
                      <a:pt x="21441" y="18733"/>
                      <a:pt x="21600" y="18116"/>
                      <a:pt x="21600" y="17356"/>
                    </a:cubicBezTo>
                    <a:lnTo>
                      <a:pt x="21600" y="1377"/>
                    </a:lnTo>
                    <a:cubicBezTo>
                      <a:pt x="21600" y="617"/>
                      <a:pt x="21441" y="0"/>
                      <a:pt x="21245" y="0"/>
                    </a:cubicBezTo>
                    <a:lnTo>
                      <a:pt x="355" y="0"/>
                    </a:lnTo>
                    <a:close/>
                  </a:path>
                </a:pathLst>
              </a:custGeom>
              <a:solidFill>
                <a:schemeClr val="accent5"/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38100" dist="25400" dir="540000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1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  <a:latin typeface="Avenir Next"/>
                    <a:ea typeface="Avenir Next"/>
                    <a:cs typeface="Avenir Next"/>
                    <a:sym typeface="Avenir Next"/>
                  </a:defRPr>
                </a:pPr>
              </a:p>
            </p:txBody>
          </p:sp>
          <p:sp>
            <p:nvSpPr>
              <p:cNvPr id="288" name="8. Go to “git-demo”"/>
              <p:cNvSpPr txBox="1"/>
              <p:nvPr/>
            </p:nvSpPr>
            <p:spPr>
              <a:xfrm>
                <a:off x="0" y="180379"/>
                <a:ext cx="3866754" cy="635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>
                  <a:defRPr sz="31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  <a:latin typeface="Avenir Next"/>
                    <a:ea typeface="Avenir Next"/>
                    <a:cs typeface="Avenir Next"/>
                    <a:sym typeface="Avenir Next"/>
                  </a:defRPr>
                </a:lvl1pPr>
              </a:lstStyle>
              <a:p>
                <a:pPr/>
                <a:r>
                  <a:t>8. Go to “git-demo”</a:t>
                </a:r>
              </a:p>
            </p:txBody>
          </p:sp>
        </p:grpSp>
        <p:grpSp>
          <p:nvGrpSpPr>
            <p:cNvPr id="292" name="Shape 337"/>
            <p:cNvGrpSpPr/>
            <p:nvPr/>
          </p:nvGrpSpPr>
          <p:grpSpPr>
            <a:xfrm>
              <a:off x="4954624" y="1925885"/>
              <a:ext cx="5879309" cy="863601"/>
              <a:chOff x="0" y="0"/>
              <a:chExt cx="5879308" cy="863600"/>
            </a:xfrm>
          </p:grpSpPr>
          <p:sp>
            <p:nvSpPr>
              <p:cNvPr id="290" name="形狀"/>
              <p:cNvSpPr/>
              <p:nvPr/>
            </p:nvSpPr>
            <p:spPr>
              <a:xfrm>
                <a:off x="-1" y="0"/>
                <a:ext cx="5879310" cy="8636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938" y="0"/>
                    </a:moveTo>
                    <a:cubicBezTo>
                      <a:pt x="809" y="0"/>
                      <a:pt x="704" y="711"/>
                      <a:pt x="704" y="1588"/>
                    </a:cubicBezTo>
                    <a:lnTo>
                      <a:pt x="704" y="9480"/>
                    </a:lnTo>
                    <a:lnTo>
                      <a:pt x="0" y="11445"/>
                    </a:lnTo>
                    <a:lnTo>
                      <a:pt x="704" y="13411"/>
                    </a:lnTo>
                    <a:lnTo>
                      <a:pt x="704" y="20012"/>
                    </a:lnTo>
                    <a:cubicBezTo>
                      <a:pt x="704" y="20889"/>
                      <a:pt x="809" y="21600"/>
                      <a:pt x="938" y="21600"/>
                    </a:cubicBezTo>
                    <a:lnTo>
                      <a:pt x="21367" y="21600"/>
                    </a:lnTo>
                    <a:cubicBezTo>
                      <a:pt x="21496" y="21600"/>
                      <a:pt x="21600" y="20889"/>
                      <a:pt x="21600" y="20012"/>
                    </a:cubicBezTo>
                    <a:lnTo>
                      <a:pt x="21600" y="1588"/>
                    </a:lnTo>
                    <a:cubicBezTo>
                      <a:pt x="21600" y="711"/>
                      <a:pt x="21496" y="0"/>
                      <a:pt x="21367" y="0"/>
                    </a:cubicBezTo>
                    <a:lnTo>
                      <a:pt x="938" y="0"/>
                    </a:lnTo>
                    <a:close/>
                  </a:path>
                </a:pathLst>
              </a:custGeom>
              <a:solidFill>
                <a:schemeClr val="accent5"/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38100" dist="25400" dir="540000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1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  <a:latin typeface="Avenir Next"/>
                    <a:ea typeface="Avenir Next"/>
                    <a:cs typeface="Avenir Next"/>
                    <a:sym typeface="Avenir Next"/>
                  </a:defRPr>
                </a:pPr>
              </a:p>
            </p:txBody>
          </p:sp>
          <p:sp>
            <p:nvSpPr>
              <p:cNvPr id="291" name="9. Show the files in “git-demo”"/>
              <p:cNvSpPr txBox="1"/>
              <p:nvPr/>
            </p:nvSpPr>
            <p:spPr>
              <a:xfrm>
                <a:off x="-1" y="114300"/>
                <a:ext cx="5879310" cy="635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>
                  <a:defRPr sz="31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  <a:latin typeface="Avenir Next"/>
                    <a:ea typeface="Avenir Next"/>
                    <a:cs typeface="Avenir Next"/>
                    <a:sym typeface="Avenir Next"/>
                  </a:defRPr>
                </a:lvl1pPr>
              </a:lstStyle>
              <a:p>
                <a:pPr/>
                <a:r>
                  <a:t>9. Show the files in “git-demo”</a:t>
                </a:r>
              </a:p>
            </p:txBody>
          </p:sp>
        </p:grpSp>
        <p:grpSp>
          <p:nvGrpSpPr>
            <p:cNvPr id="295" name="Shape 338"/>
            <p:cNvGrpSpPr/>
            <p:nvPr/>
          </p:nvGrpSpPr>
          <p:grpSpPr>
            <a:xfrm>
              <a:off x="-1" y="3627685"/>
              <a:ext cx="5687618" cy="1006477"/>
              <a:chOff x="0" y="0"/>
              <a:chExt cx="5687617" cy="1006476"/>
            </a:xfrm>
          </p:grpSpPr>
          <p:sp>
            <p:nvSpPr>
              <p:cNvPr id="293" name="形狀"/>
              <p:cNvSpPr/>
              <p:nvPr/>
            </p:nvSpPr>
            <p:spPr>
              <a:xfrm>
                <a:off x="0" y="0"/>
                <a:ext cx="5687618" cy="100647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41" y="0"/>
                    </a:moveTo>
                    <a:cubicBezTo>
                      <a:pt x="108" y="0"/>
                      <a:pt x="0" y="610"/>
                      <a:pt x="0" y="1363"/>
                    </a:cubicBezTo>
                    <a:lnTo>
                      <a:pt x="0" y="17171"/>
                    </a:lnTo>
                    <a:cubicBezTo>
                      <a:pt x="0" y="17924"/>
                      <a:pt x="108" y="18534"/>
                      <a:pt x="241" y="18534"/>
                    </a:cubicBezTo>
                    <a:lnTo>
                      <a:pt x="17787" y="18534"/>
                    </a:lnTo>
                    <a:lnTo>
                      <a:pt x="18085" y="21600"/>
                    </a:lnTo>
                    <a:lnTo>
                      <a:pt x="18384" y="18534"/>
                    </a:lnTo>
                    <a:lnTo>
                      <a:pt x="21359" y="18534"/>
                    </a:lnTo>
                    <a:cubicBezTo>
                      <a:pt x="21492" y="18534"/>
                      <a:pt x="21600" y="17924"/>
                      <a:pt x="21600" y="17171"/>
                    </a:cubicBezTo>
                    <a:lnTo>
                      <a:pt x="21600" y="1363"/>
                    </a:lnTo>
                    <a:cubicBezTo>
                      <a:pt x="21600" y="610"/>
                      <a:pt x="21492" y="0"/>
                      <a:pt x="21359" y="0"/>
                    </a:cubicBezTo>
                    <a:lnTo>
                      <a:pt x="241" y="0"/>
                    </a:lnTo>
                    <a:close/>
                  </a:path>
                </a:pathLst>
              </a:custGeom>
              <a:solidFill>
                <a:schemeClr val="accent5"/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38100" dist="25400" dir="540000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1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  <a:latin typeface="Avenir Next"/>
                    <a:ea typeface="Avenir Next"/>
                    <a:cs typeface="Avenir Next"/>
                    <a:sym typeface="Avenir Next"/>
                  </a:defRPr>
                </a:pPr>
              </a:p>
            </p:txBody>
          </p:sp>
          <p:sp>
            <p:nvSpPr>
              <p:cNvPr id="294" name="10. Initialize a Git repository"/>
              <p:cNvSpPr txBox="1"/>
              <p:nvPr/>
            </p:nvSpPr>
            <p:spPr>
              <a:xfrm>
                <a:off x="-1" y="185737"/>
                <a:ext cx="5687619" cy="635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>
                  <a:defRPr sz="31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  <a:latin typeface="Avenir Next"/>
                    <a:ea typeface="Avenir Next"/>
                    <a:cs typeface="Avenir Next"/>
                    <a:sym typeface="Avenir Next"/>
                  </a:defRPr>
                </a:lvl1pPr>
              </a:lstStyle>
              <a:p>
                <a:pPr/>
                <a:r>
                  <a:t>10. Initialize a Git repository</a:t>
                </a:r>
              </a:p>
            </p:txBody>
          </p:sp>
        </p:grpSp>
        <p:sp>
          <p:nvSpPr>
            <p:cNvPr id="296" name="Shape 339"/>
            <p:cNvSpPr/>
            <p:nvPr/>
          </p:nvSpPr>
          <p:spPr>
            <a:xfrm>
              <a:off x="4396010" y="4670226"/>
              <a:ext cx="1041452" cy="282775"/>
            </a:xfrm>
            <a:prstGeom prst="rect">
              <a:avLst/>
            </a:prstGeom>
            <a:noFill/>
            <a:ln w="38100" cap="flat">
              <a:solidFill>
                <a:schemeClr val="accent5"/>
              </a:solidFill>
              <a:prstDash val="solid"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297" name="Shape 340"/>
            <p:cNvSpPr/>
            <p:nvPr/>
          </p:nvSpPr>
          <p:spPr>
            <a:xfrm>
              <a:off x="4405883" y="2244525"/>
              <a:ext cx="498179" cy="282775"/>
            </a:xfrm>
            <a:prstGeom prst="rect">
              <a:avLst/>
            </a:prstGeom>
            <a:noFill/>
            <a:ln w="38100" cap="flat">
              <a:solidFill>
                <a:schemeClr val="accent5"/>
              </a:solidFill>
              <a:prstDash val="solid"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298" name="Shape 341"/>
            <p:cNvSpPr/>
            <p:nvPr/>
          </p:nvSpPr>
          <p:spPr>
            <a:xfrm>
              <a:off x="3491483" y="1849486"/>
              <a:ext cx="1362771" cy="282775"/>
            </a:xfrm>
            <a:prstGeom prst="rect">
              <a:avLst/>
            </a:prstGeom>
            <a:noFill/>
            <a:ln w="38100" cap="flat">
              <a:solidFill>
                <a:schemeClr val="accent5"/>
              </a:solidFill>
              <a:prstDash val="solid"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0" name="Group 350"/>
          <p:cNvGrpSpPr/>
          <p:nvPr/>
        </p:nvGrpSpPr>
        <p:grpSpPr>
          <a:xfrm>
            <a:off x="2203450" y="171450"/>
            <a:ext cx="9276931" cy="5702300"/>
            <a:chOff x="0" y="0"/>
            <a:chExt cx="9276929" cy="5702300"/>
          </a:xfrm>
        </p:grpSpPr>
        <p:pic>
          <p:nvPicPr>
            <p:cNvPr id="301" name="pasted-image.png" descr="pasted-imag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8597901" cy="57023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304" name="Shape 346"/>
            <p:cNvGrpSpPr/>
            <p:nvPr/>
          </p:nvGrpSpPr>
          <p:grpSpPr>
            <a:xfrm>
              <a:off x="1047725" y="2859334"/>
              <a:ext cx="6944125" cy="1009256"/>
              <a:chOff x="0" y="0"/>
              <a:chExt cx="6944124" cy="1009254"/>
            </a:xfrm>
          </p:grpSpPr>
          <p:sp>
            <p:nvSpPr>
              <p:cNvPr id="302" name="形狀"/>
              <p:cNvSpPr/>
              <p:nvPr/>
            </p:nvSpPr>
            <p:spPr>
              <a:xfrm>
                <a:off x="-1" y="-1"/>
                <a:ext cx="6944126" cy="100925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98" y="0"/>
                    </a:moveTo>
                    <a:cubicBezTo>
                      <a:pt x="88" y="0"/>
                      <a:pt x="0" y="608"/>
                      <a:pt x="0" y="1359"/>
                    </a:cubicBezTo>
                    <a:lnTo>
                      <a:pt x="0" y="17124"/>
                    </a:lnTo>
                    <a:cubicBezTo>
                      <a:pt x="0" y="17874"/>
                      <a:pt x="88" y="18483"/>
                      <a:pt x="198" y="18483"/>
                    </a:cubicBezTo>
                    <a:lnTo>
                      <a:pt x="5049" y="18483"/>
                    </a:lnTo>
                    <a:lnTo>
                      <a:pt x="5294" y="21600"/>
                    </a:lnTo>
                    <a:lnTo>
                      <a:pt x="5538" y="18483"/>
                    </a:lnTo>
                    <a:lnTo>
                      <a:pt x="21402" y="18483"/>
                    </a:lnTo>
                    <a:cubicBezTo>
                      <a:pt x="21512" y="18483"/>
                      <a:pt x="21600" y="17874"/>
                      <a:pt x="21600" y="17124"/>
                    </a:cubicBezTo>
                    <a:lnTo>
                      <a:pt x="21600" y="1359"/>
                    </a:lnTo>
                    <a:cubicBezTo>
                      <a:pt x="21600" y="608"/>
                      <a:pt x="21512" y="0"/>
                      <a:pt x="21402" y="0"/>
                    </a:cubicBezTo>
                    <a:lnTo>
                      <a:pt x="198" y="0"/>
                    </a:lnTo>
                    <a:close/>
                  </a:path>
                </a:pathLst>
              </a:custGeom>
              <a:solidFill>
                <a:schemeClr val="accent5"/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38100" dist="25400" dir="540000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1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  <a:latin typeface="Avenir Next"/>
                    <a:ea typeface="Avenir Next"/>
                    <a:cs typeface="Avenir Next"/>
                    <a:sym typeface="Avenir Next"/>
                  </a:defRPr>
                </a:pPr>
              </a:p>
            </p:txBody>
          </p:sp>
          <p:sp>
            <p:nvSpPr>
              <p:cNvPr id="303" name="11. Add HelloGit.txt to staging files"/>
              <p:cNvSpPr txBox="1"/>
              <p:nvPr/>
            </p:nvSpPr>
            <p:spPr>
              <a:xfrm>
                <a:off x="-1" y="187127"/>
                <a:ext cx="6944125" cy="635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>
                  <a:defRPr sz="31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  <a:latin typeface="Avenir Next"/>
                    <a:ea typeface="Avenir Next"/>
                    <a:cs typeface="Avenir Next"/>
                    <a:sym typeface="Avenir Next"/>
                  </a:defRPr>
                </a:lvl1pPr>
              </a:lstStyle>
              <a:p>
                <a:pPr/>
                <a:r>
                  <a:t>11. Add HelloGit.txt to staging files</a:t>
                </a:r>
              </a:p>
            </p:txBody>
          </p:sp>
        </p:grpSp>
        <p:grpSp>
          <p:nvGrpSpPr>
            <p:cNvPr id="307" name="Shape 347"/>
            <p:cNvGrpSpPr/>
            <p:nvPr/>
          </p:nvGrpSpPr>
          <p:grpSpPr>
            <a:xfrm>
              <a:off x="4286225" y="4628603"/>
              <a:ext cx="4990706" cy="948533"/>
              <a:chOff x="0" y="0"/>
              <a:chExt cx="4990704" cy="948532"/>
            </a:xfrm>
          </p:grpSpPr>
          <p:sp>
            <p:nvSpPr>
              <p:cNvPr id="305" name="形狀"/>
              <p:cNvSpPr/>
              <p:nvPr/>
            </p:nvSpPr>
            <p:spPr>
              <a:xfrm>
                <a:off x="-1" y="-1"/>
                <a:ext cx="4990706" cy="94853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240" y="0"/>
                    </a:moveTo>
                    <a:lnTo>
                      <a:pt x="898" y="1934"/>
                    </a:lnTo>
                    <a:lnTo>
                      <a:pt x="275" y="1934"/>
                    </a:lnTo>
                    <a:cubicBezTo>
                      <a:pt x="123" y="1934"/>
                      <a:pt x="0" y="2581"/>
                      <a:pt x="0" y="3380"/>
                    </a:cubicBezTo>
                    <a:lnTo>
                      <a:pt x="0" y="20154"/>
                    </a:lnTo>
                    <a:cubicBezTo>
                      <a:pt x="0" y="20953"/>
                      <a:pt x="123" y="21600"/>
                      <a:pt x="275" y="21600"/>
                    </a:cubicBezTo>
                    <a:lnTo>
                      <a:pt x="21325" y="21600"/>
                    </a:lnTo>
                    <a:cubicBezTo>
                      <a:pt x="21477" y="21600"/>
                      <a:pt x="21600" y="20953"/>
                      <a:pt x="21600" y="20154"/>
                    </a:cubicBezTo>
                    <a:lnTo>
                      <a:pt x="21600" y="3380"/>
                    </a:lnTo>
                    <a:cubicBezTo>
                      <a:pt x="21600" y="2581"/>
                      <a:pt x="21477" y="1934"/>
                      <a:pt x="21325" y="1934"/>
                    </a:cubicBezTo>
                    <a:lnTo>
                      <a:pt x="1582" y="1934"/>
                    </a:lnTo>
                    <a:lnTo>
                      <a:pt x="1240" y="0"/>
                    </a:lnTo>
                    <a:close/>
                  </a:path>
                </a:pathLst>
              </a:custGeom>
              <a:solidFill>
                <a:schemeClr val="accent5"/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38100" dist="25400" dir="540000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1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  <a:latin typeface="Avenir Next"/>
                    <a:ea typeface="Avenir Next"/>
                    <a:cs typeface="Avenir Next"/>
                    <a:sym typeface="Avenir Next"/>
                  </a:defRPr>
                </a:pPr>
              </a:p>
            </p:txBody>
          </p:sp>
          <p:sp>
            <p:nvSpPr>
              <p:cNvPr id="306" name="12. Commit your changes"/>
              <p:cNvSpPr txBox="1"/>
              <p:nvPr/>
            </p:nvSpPr>
            <p:spPr>
              <a:xfrm>
                <a:off x="0" y="156766"/>
                <a:ext cx="4990704" cy="635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>
                  <a:defRPr sz="31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  <a:latin typeface="Avenir Next"/>
                    <a:ea typeface="Avenir Next"/>
                    <a:cs typeface="Avenir Next"/>
                    <a:sym typeface="Avenir Next"/>
                  </a:defRPr>
                </a:lvl1pPr>
              </a:lstStyle>
              <a:p>
                <a:pPr/>
                <a:r>
                  <a:t>12. Commit your changes</a:t>
                </a:r>
              </a:p>
            </p:txBody>
          </p:sp>
        </p:grpSp>
        <p:sp>
          <p:nvSpPr>
            <p:cNvPr id="308" name="Shape 348"/>
            <p:cNvSpPr/>
            <p:nvPr/>
          </p:nvSpPr>
          <p:spPr>
            <a:xfrm>
              <a:off x="2406650" y="4308276"/>
              <a:ext cx="2745285" cy="282775"/>
            </a:xfrm>
            <a:prstGeom prst="rect">
              <a:avLst/>
            </a:prstGeom>
            <a:noFill/>
            <a:ln w="38100" cap="flat">
              <a:solidFill>
                <a:schemeClr val="accent5"/>
              </a:solidFill>
              <a:prstDash val="solid"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309" name="Shape 349"/>
            <p:cNvSpPr/>
            <p:nvPr/>
          </p:nvSpPr>
          <p:spPr>
            <a:xfrm>
              <a:off x="2381250" y="3914576"/>
              <a:ext cx="2286001" cy="282775"/>
            </a:xfrm>
            <a:prstGeom prst="rect">
              <a:avLst/>
            </a:prstGeom>
            <a:noFill/>
            <a:ln w="38100" cap="flat">
              <a:solidFill>
                <a:schemeClr val="accent5"/>
              </a:solidFill>
              <a:prstDash val="solid"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</p:grpSp>
      <p:grpSp>
        <p:nvGrpSpPr>
          <p:cNvPr id="313" name="Shape 351"/>
          <p:cNvGrpSpPr/>
          <p:nvPr/>
        </p:nvGrpSpPr>
        <p:grpSpPr>
          <a:xfrm>
            <a:off x="1517971" y="6055269"/>
            <a:ext cx="9968857" cy="3462985"/>
            <a:chOff x="0" y="0"/>
            <a:chExt cx="9968855" cy="3462983"/>
          </a:xfrm>
        </p:grpSpPr>
        <p:sp>
          <p:nvSpPr>
            <p:cNvPr id="311" name="圓角矩形"/>
            <p:cNvSpPr/>
            <p:nvPr/>
          </p:nvSpPr>
          <p:spPr>
            <a:xfrm>
              <a:off x="0" y="0"/>
              <a:ext cx="9968856" cy="3462984"/>
            </a:xfrm>
            <a:prstGeom prst="roundRect">
              <a:avLst>
                <a:gd name="adj" fmla="val 2567"/>
              </a:avLst>
            </a:prstGeom>
            <a:solidFill>
              <a:srgbClr val="000000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 defTabSz="457200"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3000">
                  <a:solidFill>
                    <a:srgbClr val="F5F5F5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</a:p>
          </p:txBody>
        </p:sp>
        <p:sp>
          <p:nvSpPr>
            <p:cNvPr id="312" name="# Add HelloGit.txt to staging files…"/>
            <p:cNvSpPr txBox="1"/>
            <p:nvPr/>
          </p:nvSpPr>
          <p:spPr>
            <a:xfrm>
              <a:off x="26036" y="134498"/>
              <a:ext cx="9916784" cy="31939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algn="l" defTabSz="457200"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3000">
                  <a:solidFill>
                    <a:srgbClr val="FFFFFF">
                      <a:alpha val="30000"/>
                    </a:srgbClr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# Add HelloGit.txt to staging files</a:t>
              </a:r>
              <a:endParaRPr>
                <a:solidFill>
                  <a:srgbClr val="F5F5F5"/>
                </a:solidFill>
              </a:endParaRPr>
            </a:p>
            <a:p>
              <a:pPr algn="l" defTabSz="457200"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3000">
                  <a:solidFill>
                    <a:srgbClr val="F5F5F5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$ git add HelloGit.txt 	</a:t>
              </a:r>
            </a:p>
            <a:p>
              <a:pPr algn="l" defTabSz="457200"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3000">
                  <a:solidFill>
                    <a:srgbClr val="F5F5F5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</a:p>
            <a:p>
              <a:pPr algn="l" defTabSz="457200"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3000">
                  <a:solidFill>
                    <a:srgbClr val="FFFFFF">
                      <a:alpha val="30000"/>
                    </a:srgbClr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# Commit the changes to the repository</a:t>
              </a:r>
              <a:endParaRPr>
                <a:solidFill>
                  <a:srgbClr val="F5F5F5"/>
                </a:solidFill>
              </a:endParaRPr>
            </a:p>
            <a:p>
              <a:pPr algn="l" defTabSz="457200"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3000">
                  <a:solidFill>
                    <a:srgbClr val="FFFFFF">
                      <a:alpha val="30000"/>
                    </a:srgbClr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# where "version 1" is the commit message</a:t>
              </a:r>
              <a:endParaRPr>
                <a:solidFill>
                  <a:srgbClr val="F5F5F5"/>
                </a:solidFill>
              </a:endParaRPr>
            </a:p>
            <a:p>
              <a:pPr algn="l" defTabSz="457200"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3000">
                  <a:solidFill>
                    <a:srgbClr val="F5F5F5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$ git commit -m "version 1"	         	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7" name="Group 362"/>
          <p:cNvGrpSpPr/>
          <p:nvPr/>
        </p:nvGrpSpPr>
        <p:grpSpPr>
          <a:xfrm>
            <a:off x="545702" y="1827211"/>
            <a:ext cx="13386200" cy="6099178"/>
            <a:chOff x="0" y="0"/>
            <a:chExt cx="13386198" cy="6099176"/>
          </a:xfrm>
        </p:grpSpPr>
        <p:grpSp>
          <p:nvGrpSpPr>
            <p:cNvPr id="321" name="Group 358"/>
            <p:cNvGrpSpPr/>
            <p:nvPr/>
          </p:nvGrpSpPr>
          <p:grpSpPr>
            <a:xfrm>
              <a:off x="4750196" y="-1"/>
              <a:ext cx="8636003" cy="6099178"/>
              <a:chOff x="0" y="0"/>
              <a:chExt cx="8636001" cy="6099176"/>
            </a:xfrm>
          </p:grpSpPr>
          <p:pic>
            <p:nvPicPr>
              <p:cNvPr id="315" name="pasted-image.png" descr="pasted-image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0" y="422275"/>
                <a:ext cx="8636002" cy="567690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grpSp>
            <p:nvGrpSpPr>
              <p:cNvPr id="318" name="Shape 355"/>
              <p:cNvGrpSpPr/>
              <p:nvPr/>
            </p:nvGrpSpPr>
            <p:grpSpPr>
              <a:xfrm>
                <a:off x="253603" y="-1"/>
                <a:ext cx="5487196" cy="1029099"/>
                <a:chOff x="0" y="0"/>
                <a:chExt cx="5487194" cy="1029097"/>
              </a:xfrm>
            </p:grpSpPr>
            <p:sp>
              <p:nvSpPr>
                <p:cNvPr id="316" name="形狀"/>
                <p:cNvSpPr/>
                <p:nvPr/>
              </p:nvSpPr>
              <p:spPr>
                <a:xfrm>
                  <a:off x="0" y="-1"/>
                  <a:ext cx="5487195" cy="102909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50" y="0"/>
                      </a:moveTo>
                      <a:cubicBezTo>
                        <a:pt x="112" y="0"/>
                        <a:pt x="0" y="597"/>
                        <a:pt x="0" y="1333"/>
                      </a:cubicBezTo>
                      <a:lnTo>
                        <a:pt x="0" y="16794"/>
                      </a:lnTo>
                      <a:cubicBezTo>
                        <a:pt x="0" y="17530"/>
                        <a:pt x="112" y="18126"/>
                        <a:pt x="250" y="18126"/>
                      </a:cubicBezTo>
                      <a:lnTo>
                        <a:pt x="11139" y="18126"/>
                      </a:lnTo>
                      <a:lnTo>
                        <a:pt x="11447" y="21600"/>
                      </a:lnTo>
                      <a:lnTo>
                        <a:pt x="11756" y="18126"/>
                      </a:lnTo>
                      <a:lnTo>
                        <a:pt x="21350" y="18126"/>
                      </a:lnTo>
                      <a:cubicBezTo>
                        <a:pt x="21488" y="18126"/>
                        <a:pt x="21600" y="17530"/>
                        <a:pt x="21600" y="16794"/>
                      </a:cubicBezTo>
                      <a:lnTo>
                        <a:pt x="21600" y="1333"/>
                      </a:lnTo>
                      <a:cubicBezTo>
                        <a:pt x="21600" y="597"/>
                        <a:pt x="21488" y="0"/>
                        <a:pt x="21350" y="0"/>
                      </a:cubicBezTo>
                      <a:lnTo>
                        <a:pt x="250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 w="12700" cap="flat">
                  <a:noFill/>
                  <a:miter lim="400000"/>
                </a:ln>
                <a:effectLst>
                  <a:outerShdw sx="100000" sy="100000" kx="0" ky="0" algn="b" rotWithShape="0" blurRad="38100" dist="25400" dir="5400000">
                    <a:srgbClr val="000000">
                      <a:alpha val="5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3100">
                      <a:solidFill>
                        <a:srgbClr val="FFFFFF"/>
                      </a:solidFill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  <a:latin typeface="Avenir Next"/>
                      <a:ea typeface="Avenir Next"/>
                      <a:cs typeface="Avenir Next"/>
                      <a:sym typeface="Avenir Next"/>
                    </a:defRPr>
                  </a:pPr>
                </a:p>
              </p:txBody>
            </p:sp>
            <p:sp>
              <p:nvSpPr>
                <p:cNvPr id="317" name="14. Add it and commit again"/>
                <p:cNvSpPr txBox="1"/>
                <p:nvPr/>
              </p:nvSpPr>
              <p:spPr>
                <a:xfrm>
                  <a:off x="0" y="197048"/>
                  <a:ext cx="5487195" cy="63500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spAutoFit/>
                </a:bodyPr>
                <a:lstStyle>
                  <a:lvl1pPr>
                    <a:defRPr sz="3100">
                      <a:solidFill>
                        <a:srgbClr val="FFFFFF"/>
                      </a:solidFill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  <a:latin typeface="Avenir Next"/>
                      <a:ea typeface="Avenir Next"/>
                      <a:cs typeface="Avenir Next"/>
                      <a:sym typeface="Avenir Next"/>
                    </a:defRPr>
                  </a:lvl1pPr>
                </a:lstStyle>
                <a:p>
                  <a:pPr/>
                  <a:r>
                    <a:t>14. Add it and commit again</a:t>
                  </a:r>
                </a:p>
              </p:txBody>
            </p:sp>
          </p:grpSp>
          <p:sp>
            <p:nvSpPr>
              <p:cNvPr id="319" name="Shape 356"/>
              <p:cNvSpPr/>
              <p:nvPr/>
            </p:nvSpPr>
            <p:spPr>
              <a:xfrm>
                <a:off x="2440458" y="1060251"/>
                <a:ext cx="2219774" cy="282775"/>
              </a:xfrm>
              <a:prstGeom prst="rect">
                <a:avLst/>
              </a:prstGeom>
              <a:noFill/>
              <a:ln w="38100" cap="flat">
                <a:solidFill>
                  <a:schemeClr val="accent5"/>
                </a:solidFill>
                <a:prstDash val="solid"/>
                <a:miter lim="400000"/>
              </a:ln>
              <a:effectLst>
                <a:outerShdw sx="100000" sy="100000" kx="0" ky="0" algn="b" rotWithShape="0" blurRad="38100" dist="25400" dir="540000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</a:p>
            </p:txBody>
          </p:sp>
          <p:sp>
            <p:nvSpPr>
              <p:cNvPr id="320" name="Shape 357"/>
              <p:cNvSpPr/>
              <p:nvPr/>
            </p:nvSpPr>
            <p:spPr>
              <a:xfrm>
                <a:off x="2440458" y="1466651"/>
                <a:ext cx="2731048" cy="282775"/>
              </a:xfrm>
              <a:prstGeom prst="rect">
                <a:avLst/>
              </a:prstGeom>
              <a:noFill/>
              <a:ln w="38100" cap="flat">
                <a:solidFill>
                  <a:schemeClr val="accent5"/>
                </a:solidFill>
                <a:prstDash val="solid"/>
                <a:miter lim="400000"/>
              </a:ln>
              <a:effectLst>
                <a:outerShdw sx="100000" sy="100000" kx="0" ky="0" algn="b" rotWithShape="0" blurRad="38100" dist="25400" dir="540000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</a:p>
            </p:txBody>
          </p:sp>
        </p:grpSp>
        <p:grpSp>
          <p:nvGrpSpPr>
            <p:cNvPr id="326" name="Group 361"/>
            <p:cNvGrpSpPr/>
            <p:nvPr/>
          </p:nvGrpSpPr>
          <p:grpSpPr>
            <a:xfrm>
              <a:off x="-1" y="1220787"/>
              <a:ext cx="6317063" cy="3657602"/>
              <a:chOff x="0" y="0"/>
              <a:chExt cx="6317061" cy="3657601"/>
            </a:xfrm>
          </p:grpSpPr>
          <p:pic>
            <p:nvPicPr>
              <p:cNvPr id="322" name="pasted-image.png" descr="pasted-image.png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400446" y="0"/>
                <a:ext cx="3822703" cy="365760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grpSp>
            <p:nvGrpSpPr>
              <p:cNvPr id="325" name="Shape 360"/>
              <p:cNvGrpSpPr/>
              <p:nvPr/>
            </p:nvGrpSpPr>
            <p:grpSpPr>
              <a:xfrm>
                <a:off x="-1" y="939006"/>
                <a:ext cx="6317063" cy="981870"/>
                <a:chOff x="0" y="0"/>
                <a:chExt cx="6317061" cy="981869"/>
              </a:xfrm>
            </p:grpSpPr>
            <p:sp>
              <p:nvSpPr>
                <p:cNvPr id="323" name="形狀"/>
                <p:cNvSpPr/>
                <p:nvPr/>
              </p:nvSpPr>
              <p:spPr>
                <a:xfrm>
                  <a:off x="-1" y="-1"/>
                  <a:ext cx="6317063" cy="98187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5276" y="0"/>
                      </a:moveTo>
                      <a:lnTo>
                        <a:pt x="5009" y="2602"/>
                      </a:lnTo>
                      <a:lnTo>
                        <a:pt x="217" y="2602"/>
                      </a:lnTo>
                      <a:cubicBezTo>
                        <a:pt x="97" y="2602"/>
                        <a:pt x="0" y="3227"/>
                        <a:pt x="0" y="3999"/>
                      </a:cubicBezTo>
                      <a:lnTo>
                        <a:pt x="0" y="20203"/>
                      </a:lnTo>
                      <a:cubicBezTo>
                        <a:pt x="0" y="20975"/>
                        <a:pt x="97" y="21600"/>
                        <a:pt x="217" y="21600"/>
                      </a:cubicBezTo>
                      <a:lnTo>
                        <a:pt x="21383" y="21600"/>
                      </a:lnTo>
                      <a:cubicBezTo>
                        <a:pt x="21503" y="21600"/>
                        <a:pt x="21600" y="20975"/>
                        <a:pt x="21600" y="20203"/>
                      </a:cubicBezTo>
                      <a:lnTo>
                        <a:pt x="21600" y="3999"/>
                      </a:lnTo>
                      <a:cubicBezTo>
                        <a:pt x="21600" y="3227"/>
                        <a:pt x="21503" y="2602"/>
                        <a:pt x="21383" y="2602"/>
                      </a:cubicBezTo>
                      <a:lnTo>
                        <a:pt x="5545" y="2602"/>
                      </a:lnTo>
                      <a:lnTo>
                        <a:pt x="5276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 w="12700" cap="flat">
                  <a:noFill/>
                  <a:miter lim="400000"/>
                </a:ln>
                <a:effectLst>
                  <a:outerShdw sx="100000" sy="100000" kx="0" ky="0" algn="b" rotWithShape="0" blurRad="38100" dist="25400" dir="5400000">
                    <a:srgbClr val="000000">
                      <a:alpha val="5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3100">
                      <a:solidFill>
                        <a:srgbClr val="FFFFFF"/>
                      </a:solidFill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  <a:latin typeface="Avenir Next"/>
                      <a:ea typeface="Avenir Next"/>
                      <a:cs typeface="Avenir Next"/>
                      <a:sym typeface="Avenir Next"/>
                    </a:defRPr>
                  </a:pPr>
                </a:p>
              </p:txBody>
            </p:sp>
            <p:sp>
              <p:nvSpPr>
                <p:cNvPr id="324" name="13. Make some changes and save"/>
                <p:cNvSpPr txBox="1"/>
                <p:nvPr/>
              </p:nvSpPr>
              <p:spPr>
                <a:xfrm>
                  <a:off x="0" y="173434"/>
                  <a:ext cx="6317061" cy="63500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spAutoFit/>
                </a:bodyPr>
                <a:lstStyle>
                  <a:lvl1pPr>
                    <a:defRPr sz="3100">
                      <a:solidFill>
                        <a:srgbClr val="FFFFFF"/>
                      </a:solidFill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  <a:latin typeface="Avenir Next"/>
                      <a:ea typeface="Avenir Next"/>
                      <a:cs typeface="Avenir Next"/>
                      <a:sym typeface="Avenir Next"/>
                    </a:defRPr>
                  </a:lvl1pPr>
                </a:lstStyle>
                <a:p>
                  <a:pPr/>
                  <a:r>
                    <a:t>13. Make some changes and save</a:t>
                  </a:r>
                </a:p>
              </p:txBody>
            </p:sp>
          </p:grpSp>
        </p:grpSp>
      </p:grpSp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6" name="Group 370"/>
          <p:cNvGrpSpPr/>
          <p:nvPr/>
        </p:nvGrpSpPr>
        <p:grpSpPr>
          <a:xfrm>
            <a:off x="2184400" y="625474"/>
            <a:ext cx="8636000" cy="6010276"/>
            <a:chOff x="0" y="0"/>
            <a:chExt cx="8636000" cy="6010275"/>
          </a:xfrm>
        </p:grpSpPr>
        <p:pic>
          <p:nvPicPr>
            <p:cNvPr id="329" name="pasted-image.png" descr="pasted-imag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333375"/>
              <a:ext cx="8636000" cy="56769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332" name="Shape 366"/>
            <p:cNvGrpSpPr/>
            <p:nvPr/>
          </p:nvGrpSpPr>
          <p:grpSpPr>
            <a:xfrm>
              <a:off x="3384946" y="-1"/>
              <a:ext cx="4879184" cy="942976"/>
              <a:chOff x="0" y="0"/>
              <a:chExt cx="4879183" cy="942975"/>
            </a:xfrm>
          </p:grpSpPr>
          <p:sp>
            <p:nvSpPr>
              <p:cNvPr id="330" name="形狀"/>
              <p:cNvSpPr/>
              <p:nvPr/>
            </p:nvSpPr>
            <p:spPr>
              <a:xfrm>
                <a:off x="-1" y="0"/>
                <a:ext cx="4879185" cy="94297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87" y="0"/>
                    </a:moveTo>
                    <a:cubicBezTo>
                      <a:pt x="432" y="0"/>
                      <a:pt x="306" y="651"/>
                      <a:pt x="306" y="1455"/>
                    </a:cubicBezTo>
                    <a:lnTo>
                      <a:pt x="306" y="17218"/>
                    </a:lnTo>
                    <a:lnTo>
                      <a:pt x="0" y="21600"/>
                    </a:lnTo>
                    <a:lnTo>
                      <a:pt x="784" y="19782"/>
                    </a:lnTo>
                    <a:lnTo>
                      <a:pt x="21319" y="19782"/>
                    </a:lnTo>
                    <a:cubicBezTo>
                      <a:pt x="21474" y="19782"/>
                      <a:pt x="21600" y="19131"/>
                      <a:pt x="21600" y="18327"/>
                    </a:cubicBezTo>
                    <a:lnTo>
                      <a:pt x="21600" y="1455"/>
                    </a:lnTo>
                    <a:cubicBezTo>
                      <a:pt x="21600" y="651"/>
                      <a:pt x="21474" y="0"/>
                      <a:pt x="21319" y="0"/>
                    </a:cubicBezTo>
                    <a:lnTo>
                      <a:pt x="587" y="0"/>
                    </a:lnTo>
                    <a:close/>
                  </a:path>
                </a:pathLst>
              </a:custGeom>
              <a:solidFill>
                <a:schemeClr val="accent5"/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38100" dist="25400" dir="540000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1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  <a:latin typeface="Avenir Next"/>
                    <a:ea typeface="Avenir Next"/>
                    <a:cs typeface="Avenir Next"/>
                    <a:sym typeface="Avenir Next"/>
                  </a:defRPr>
                </a:pPr>
              </a:p>
            </p:txBody>
          </p:sp>
          <p:sp>
            <p:nvSpPr>
              <p:cNvPr id="331" name="15. View your versions"/>
              <p:cNvSpPr txBox="1"/>
              <p:nvPr/>
            </p:nvSpPr>
            <p:spPr>
              <a:xfrm>
                <a:off x="-1" y="153987"/>
                <a:ext cx="4879185" cy="635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>
                  <a:defRPr sz="31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  <a:latin typeface="Avenir Next"/>
                    <a:ea typeface="Avenir Next"/>
                    <a:cs typeface="Avenir Next"/>
                    <a:sym typeface="Avenir Next"/>
                  </a:defRPr>
                </a:lvl1pPr>
              </a:lstStyle>
              <a:p>
                <a:pPr/>
                <a:r>
                  <a:t>15. View your versions</a:t>
                </a:r>
              </a:p>
            </p:txBody>
          </p:sp>
        </p:grpSp>
        <p:sp>
          <p:nvSpPr>
            <p:cNvPr id="333" name="Shape 367"/>
            <p:cNvSpPr/>
            <p:nvPr/>
          </p:nvSpPr>
          <p:spPr>
            <a:xfrm>
              <a:off x="2440458" y="941188"/>
              <a:ext cx="901305" cy="282775"/>
            </a:xfrm>
            <a:prstGeom prst="rect">
              <a:avLst/>
            </a:prstGeom>
            <a:noFill/>
            <a:ln w="38100" cap="flat">
              <a:solidFill>
                <a:schemeClr val="accent5"/>
              </a:solidFill>
              <a:prstDash val="solid"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334" name="Shape 368"/>
            <p:cNvSpPr/>
            <p:nvPr/>
          </p:nvSpPr>
          <p:spPr>
            <a:xfrm>
              <a:off x="78257" y="2363589"/>
              <a:ext cx="4879382" cy="1149054"/>
            </a:xfrm>
            <a:prstGeom prst="rect">
              <a:avLst/>
            </a:prstGeom>
            <a:noFill/>
            <a:ln w="38100" cap="flat">
              <a:solidFill>
                <a:schemeClr val="accent5"/>
              </a:solidFill>
              <a:prstDash val="solid"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335" name="Shape 369"/>
            <p:cNvSpPr/>
            <p:nvPr/>
          </p:nvSpPr>
          <p:spPr>
            <a:xfrm>
              <a:off x="137615" y="3616325"/>
              <a:ext cx="2605585" cy="351831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</p:grpSp>
      <p:grpSp>
        <p:nvGrpSpPr>
          <p:cNvPr id="339" name="Group 373"/>
          <p:cNvGrpSpPr/>
          <p:nvPr/>
        </p:nvGrpSpPr>
        <p:grpSpPr>
          <a:xfrm>
            <a:off x="447820" y="2449510"/>
            <a:ext cx="1920196" cy="859562"/>
            <a:chOff x="-1" y="-1"/>
            <a:chExt cx="1920194" cy="859561"/>
          </a:xfrm>
        </p:grpSpPr>
        <p:pic>
          <p:nvPicPr>
            <p:cNvPr id="337" name="圖片 377" descr="圖片 377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101962" y="584198"/>
              <a:ext cx="818232" cy="27536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38" name="Shape 372"/>
            <p:cNvSpPr txBox="1"/>
            <p:nvPr/>
          </p:nvSpPr>
          <p:spPr>
            <a:xfrm>
              <a:off x="-2" y="-2"/>
              <a:ext cx="1619378" cy="609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500">
                  <a:solidFill>
                    <a:srgbClr val="51A8F9"/>
                  </a:solidFill>
                  <a:latin typeface="나눔손글씨 펜"/>
                  <a:ea typeface="나눔손글씨 펜"/>
                  <a:cs typeface="나눔손글씨 펜"/>
                  <a:sym typeface="나눔손글씨 펜"/>
                </a:defRPr>
              </a:lvl1pPr>
            </a:lstStyle>
            <a:p>
              <a:pPr/>
              <a:r>
                <a:t>Version ID</a:t>
              </a:r>
            </a:p>
          </p:txBody>
        </p:sp>
      </p:grpSp>
      <p:grpSp>
        <p:nvGrpSpPr>
          <p:cNvPr id="342" name="Group 376"/>
          <p:cNvGrpSpPr/>
          <p:nvPr/>
        </p:nvGrpSpPr>
        <p:grpSpPr>
          <a:xfrm>
            <a:off x="3263762" y="4060239"/>
            <a:ext cx="4810663" cy="786869"/>
            <a:chOff x="0" y="-1"/>
            <a:chExt cx="4810661" cy="786868"/>
          </a:xfrm>
        </p:grpSpPr>
        <p:pic>
          <p:nvPicPr>
            <p:cNvPr id="340" name="圖片 379" descr="圖片 379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-1" y="-2"/>
              <a:ext cx="2073429" cy="59649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41" name="Shape 375"/>
            <p:cNvSpPr txBox="1"/>
            <p:nvPr/>
          </p:nvSpPr>
          <p:spPr>
            <a:xfrm>
              <a:off x="2048029" y="177267"/>
              <a:ext cx="2762632" cy="609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500">
                  <a:solidFill>
                    <a:srgbClr val="51A8F9"/>
                  </a:solidFill>
                  <a:latin typeface="나눔손글씨 펜"/>
                  <a:ea typeface="나눔손글씨 펜"/>
                  <a:cs typeface="나눔손글씨 펜"/>
                  <a:sym typeface="나눔손글씨 펜"/>
                </a:defRPr>
              </a:lvl1pPr>
            </a:lstStyle>
            <a:p>
              <a:pPr/>
              <a:r>
                <a:t>Commit messages</a:t>
              </a:r>
            </a:p>
          </p:txBody>
        </p:sp>
      </p:grpSp>
      <p:grpSp>
        <p:nvGrpSpPr>
          <p:cNvPr id="345" name="Shape 377"/>
          <p:cNvGrpSpPr/>
          <p:nvPr/>
        </p:nvGrpSpPr>
        <p:grpSpPr>
          <a:xfrm>
            <a:off x="1414163" y="7224066"/>
            <a:ext cx="10176473" cy="1684588"/>
            <a:chOff x="0" y="0"/>
            <a:chExt cx="10176471" cy="1684586"/>
          </a:xfrm>
        </p:grpSpPr>
        <p:sp>
          <p:nvSpPr>
            <p:cNvPr id="343" name="圓角矩形"/>
            <p:cNvSpPr/>
            <p:nvPr/>
          </p:nvSpPr>
          <p:spPr>
            <a:xfrm>
              <a:off x="0" y="0"/>
              <a:ext cx="10176472" cy="1684587"/>
            </a:xfrm>
            <a:prstGeom prst="roundRect">
              <a:avLst>
                <a:gd name="adj" fmla="val 5277"/>
              </a:avLst>
            </a:prstGeom>
            <a:solidFill>
              <a:srgbClr val="000000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 defTabSz="457200"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3000">
                  <a:solidFill>
                    <a:srgbClr val="F5F5F5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</a:p>
          </p:txBody>
        </p:sp>
        <p:sp>
          <p:nvSpPr>
            <p:cNvPr id="344" name="# Show the versions you’ve created so far…"/>
            <p:cNvSpPr txBox="1"/>
            <p:nvPr/>
          </p:nvSpPr>
          <p:spPr>
            <a:xfrm>
              <a:off x="26036" y="286698"/>
              <a:ext cx="10124400" cy="11111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algn="l" defTabSz="457200"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3000">
                  <a:solidFill>
                    <a:srgbClr val="FFFFFF">
                      <a:alpha val="30000"/>
                    </a:srgbClr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# Show the versions you’ve created so far</a:t>
              </a:r>
              <a:endParaRPr>
                <a:solidFill>
                  <a:srgbClr val="F5F5F5"/>
                </a:solidFill>
              </a:endParaRPr>
            </a:p>
            <a:p>
              <a:pPr algn="l" defTabSz="457200"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3000">
                  <a:solidFill>
                    <a:srgbClr val="F5F5F5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$ git log	         	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6" name="Group 389"/>
          <p:cNvGrpSpPr/>
          <p:nvPr/>
        </p:nvGrpSpPr>
        <p:grpSpPr>
          <a:xfrm>
            <a:off x="1414163" y="949522"/>
            <a:ext cx="10176475" cy="7854556"/>
            <a:chOff x="0" y="0"/>
            <a:chExt cx="10176473" cy="7854554"/>
          </a:xfrm>
        </p:grpSpPr>
        <p:grpSp>
          <p:nvGrpSpPr>
            <p:cNvPr id="352" name="Group 387"/>
            <p:cNvGrpSpPr/>
            <p:nvPr/>
          </p:nvGrpSpPr>
          <p:grpSpPr>
            <a:xfrm>
              <a:off x="789284" y="-1"/>
              <a:ext cx="8597904" cy="5613402"/>
              <a:chOff x="0" y="0"/>
              <a:chExt cx="8597903" cy="5613400"/>
            </a:xfrm>
          </p:grpSpPr>
          <p:pic>
            <p:nvPicPr>
              <p:cNvPr id="347" name="pasted-image.png" descr="pasted-image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0" y="0"/>
                <a:ext cx="8597904" cy="561340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grpSp>
            <p:nvGrpSpPr>
              <p:cNvPr id="350" name="Shape 385"/>
              <p:cNvGrpSpPr/>
              <p:nvPr/>
            </p:nvGrpSpPr>
            <p:grpSpPr>
              <a:xfrm>
                <a:off x="2241153" y="931465"/>
                <a:ext cx="5595942" cy="989411"/>
                <a:chOff x="0" y="0"/>
                <a:chExt cx="5595940" cy="989410"/>
              </a:xfrm>
            </p:grpSpPr>
            <p:sp>
              <p:nvSpPr>
                <p:cNvPr id="348" name="形狀"/>
                <p:cNvSpPr/>
                <p:nvPr/>
              </p:nvSpPr>
              <p:spPr>
                <a:xfrm>
                  <a:off x="-1" y="-1"/>
                  <a:ext cx="5595942" cy="98941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238" y="0"/>
                      </a:moveTo>
                      <a:lnTo>
                        <a:pt x="2022" y="2747"/>
                      </a:lnTo>
                      <a:lnTo>
                        <a:pt x="245" y="2747"/>
                      </a:lnTo>
                      <a:cubicBezTo>
                        <a:pt x="110" y="2747"/>
                        <a:pt x="0" y="3367"/>
                        <a:pt x="0" y="4133"/>
                      </a:cubicBezTo>
                      <a:lnTo>
                        <a:pt x="0" y="20214"/>
                      </a:lnTo>
                      <a:cubicBezTo>
                        <a:pt x="0" y="20979"/>
                        <a:pt x="110" y="21600"/>
                        <a:pt x="245" y="21600"/>
                      </a:cubicBezTo>
                      <a:lnTo>
                        <a:pt x="21355" y="21600"/>
                      </a:lnTo>
                      <a:cubicBezTo>
                        <a:pt x="21490" y="21600"/>
                        <a:pt x="21600" y="20979"/>
                        <a:pt x="21600" y="20214"/>
                      </a:cubicBezTo>
                      <a:lnTo>
                        <a:pt x="21600" y="4133"/>
                      </a:lnTo>
                      <a:cubicBezTo>
                        <a:pt x="21600" y="3367"/>
                        <a:pt x="21490" y="2747"/>
                        <a:pt x="21355" y="2747"/>
                      </a:cubicBezTo>
                      <a:lnTo>
                        <a:pt x="2453" y="2747"/>
                      </a:lnTo>
                      <a:lnTo>
                        <a:pt x="2238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 w="12700" cap="flat">
                  <a:noFill/>
                  <a:miter lim="400000"/>
                </a:ln>
                <a:effectLst>
                  <a:outerShdw sx="100000" sy="100000" kx="0" ky="0" algn="b" rotWithShape="0" blurRad="38100" dist="25400" dir="5400000">
                    <a:srgbClr val="000000">
                      <a:alpha val="5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3100">
                      <a:solidFill>
                        <a:srgbClr val="FFFFFF"/>
                      </a:solidFill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  <a:latin typeface="Avenir Next"/>
                      <a:ea typeface="Avenir Next"/>
                      <a:cs typeface="Avenir Next"/>
                      <a:sym typeface="Avenir Next"/>
                    </a:defRPr>
                  </a:pPr>
                </a:p>
              </p:txBody>
            </p:sp>
            <p:sp>
              <p:nvSpPr>
                <p:cNvPr id="349" name="16. Go to a specific version"/>
                <p:cNvSpPr txBox="1"/>
                <p:nvPr/>
              </p:nvSpPr>
              <p:spPr>
                <a:xfrm>
                  <a:off x="-1" y="177204"/>
                  <a:ext cx="5595942" cy="63500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spAutoFit/>
                </a:bodyPr>
                <a:lstStyle>
                  <a:lvl1pPr>
                    <a:defRPr sz="3100">
                      <a:solidFill>
                        <a:srgbClr val="FFFFFF"/>
                      </a:solidFill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  <a:latin typeface="Avenir Next"/>
                      <a:ea typeface="Avenir Next"/>
                      <a:cs typeface="Avenir Next"/>
                      <a:sym typeface="Avenir Next"/>
                    </a:defRPr>
                  </a:lvl1pPr>
                </a:lstStyle>
                <a:p>
                  <a:pPr/>
                  <a:r>
                    <a:t>16. Go to a specific version</a:t>
                  </a:r>
                </a:p>
              </p:txBody>
            </p:sp>
          </p:grpSp>
          <p:sp>
            <p:nvSpPr>
              <p:cNvPr id="351" name="Shape 386"/>
              <p:cNvSpPr/>
              <p:nvPr/>
            </p:nvSpPr>
            <p:spPr>
              <a:xfrm>
                <a:off x="2421408" y="551160"/>
                <a:ext cx="5665097" cy="348458"/>
              </a:xfrm>
              <a:prstGeom prst="rect">
                <a:avLst/>
              </a:prstGeom>
              <a:noFill/>
              <a:ln w="38100" cap="flat">
                <a:solidFill>
                  <a:schemeClr val="accent5"/>
                </a:solidFill>
                <a:prstDash val="solid"/>
                <a:miter lim="400000"/>
              </a:ln>
              <a:effectLst>
                <a:outerShdw sx="100000" sy="100000" kx="0" ky="0" algn="b" rotWithShape="0" blurRad="38100" dist="25400" dir="540000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</a:p>
            </p:txBody>
          </p:sp>
        </p:grpSp>
        <p:grpSp>
          <p:nvGrpSpPr>
            <p:cNvPr id="355" name="Shape 388"/>
            <p:cNvGrpSpPr/>
            <p:nvPr/>
          </p:nvGrpSpPr>
          <p:grpSpPr>
            <a:xfrm>
              <a:off x="-1" y="6169967"/>
              <a:ext cx="10176475" cy="1684588"/>
              <a:chOff x="0" y="0"/>
              <a:chExt cx="10176473" cy="1684587"/>
            </a:xfrm>
          </p:grpSpPr>
          <p:sp>
            <p:nvSpPr>
              <p:cNvPr id="353" name="圓角矩形"/>
              <p:cNvSpPr/>
              <p:nvPr/>
            </p:nvSpPr>
            <p:spPr>
              <a:xfrm>
                <a:off x="0" y="0"/>
                <a:ext cx="10176474" cy="1684588"/>
              </a:xfrm>
              <a:prstGeom prst="roundRect">
                <a:avLst>
                  <a:gd name="adj" fmla="val 5277"/>
                </a:avLst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38100" dist="25400" dir="540000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457200">
                  <a:tabLst>
                    <a:tab pos="355600" algn="l"/>
                    <a:tab pos="711200" algn="l"/>
                    <a:tab pos="1066800" algn="l"/>
                    <a:tab pos="1422400" algn="l"/>
                    <a:tab pos="1778000" algn="l"/>
                    <a:tab pos="2133600" algn="l"/>
                    <a:tab pos="2489200" algn="l"/>
                    <a:tab pos="2844800" algn="l"/>
                    <a:tab pos="3200400" algn="l"/>
                    <a:tab pos="3556000" algn="l"/>
                    <a:tab pos="3911600" algn="l"/>
                    <a:tab pos="4267200" algn="l"/>
                  </a:tabLst>
                  <a:defRPr sz="3000">
                    <a:solidFill>
                      <a:srgbClr val="F5F5F5"/>
                    </a:solidFill>
                    <a:latin typeface="Monaco"/>
                    <a:ea typeface="Monaco"/>
                    <a:cs typeface="Monaco"/>
                    <a:sym typeface="Monaco"/>
                  </a:defRPr>
                </a:pPr>
              </a:p>
            </p:txBody>
          </p:sp>
          <p:sp>
            <p:nvSpPr>
              <p:cNvPr id="354" name="# Go to a specific version…"/>
              <p:cNvSpPr txBox="1"/>
              <p:nvPr/>
            </p:nvSpPr>
            <p:spPr>
              <a:xfrm>
                <a:off x="26036" y="286699"/>
                <a:ext cx="10124401" cy="111118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/>
              <a:p>
                <a:pPr algn="l" defTabSz="457200">
                  <a:tabLst>
                    <a:tab pos="355600" algn="l"/>
                    <a:tab pos="711200" algn="l"/>
                    <a:tab pos="1066800" algn="l"/>
                    <a:tab pos="1422400" algn="l"/>
                    <a:tab pos="1778000" algn="l"/>
                    <a:tab pos="2133600" algn="l"/>
                    <a:tab pos="2489200" algn="l"/>
                    <a:tab pos="2844800" algn="l"/>
                    <a:tab pos="3200400" algn="l"/>
                    <a:tab pos="3556000" algn="l"/>
                    <a:tab pos="3911600" algn="l"/>
                    <a:tab pos="4267200" algn="l"/>
                  </a:tabLst>
                  <a:defRPr sz="3000">
                    <a:solidFill>
                      <a:srgbClr val="FFFFFF">
                        <a:alpha val="30000"/>
                      </a:srgbClr>
                    </a:solidFill>
                    <a:latin typeface="Monaco"/>
                    <a:ea typeface="Monaco"/>
                    <a:cs typeface="Monaco"/>
                    <a:sym typeface="Monaco"/>
                  </a:defRPr>
                </a:pPr>
                <a:r>
                  <a:t># Go to a specific version</a:t>
                </a:r>
                <a:endParaRPr>
                  <a:solidFill>
                    <a:srgbClr val="F5F5F5"/>
                  </a:solidFill>
                </a:endParaRPr>
              </a:p>
              <a:p>
                <a:pPr algn="l" defTabSz="457200">
                  <a:tabLst>
                    <a:tab pos="355600" algn="l"/>
                    <a:tab pos="711200" algn="l"/>
                    <a:tab pos="1066800" algn="l"/>
                    <a:tab pos="1422400" algn="l"/>
                    <a:tab pos="1778000" algn="l"/>
                    <a:tab pos="2133600" algn="l"/>
                    <a:tab pos="2489200" algn="l"/>
                    <a:tab pos="2844800" algn="l"/>
                    <a:tab pos="3200400" algn="l"/>
                    <a:tab pos="3556000" algn="l"/>
                    <a:tab pos="3911600" algn="l"/>
                    <a:tab pos="4267200" algn="l"/>
                  </a:tabLst>
                  <a:defRPr sz="3000">
                    <a:solidFill>
                      <a:srgbClr val="F5F5F5"/>
                    </a:solidFill>
                    <a:latin typeface="Monaco"/>
                    <a:ea typeface="Monaco"/>
                    <a:cs typeface="Monaco"/>
                    <a:sym typeface="Monaco"/>
                  </a:defRPr>
                </a:pPr>
                <a:r>
                  <a:t>$ git checkout {version_id}</a:t>
                </a:r>
              </a:p>
            </p:txBody>
          </p:sp>
        </p:grpSp>
      </p:grpSp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Shape 391"/>
          <p:cNvSpPr txBox="1"/>
          <p:nvPr>
            <p:ph type="body" sz="half" idx="1"/>
          </p:nvPr>
        </p:nvSpPr>
        <p:spPr>
          <a:xfrm>
            <a:off x="1054100" y="2057399"/>
            <a:ext cx="6009681" cy="5638802"/>
          </a:xfrm>
          <a:prstGeom prst="rect">
            <a:avLst/>
          </a:prstGeom>
        </p:spPr>
        <p:txBody>
          <a:bodyPr anchor="ctr"/>
          <a:lstStyle/>
          <a:p>
            <a:pPr algn="l">
              <a:defRPr sz="8000">
                <a:latin typeface="Avenir Next Condensed Heavy"/>
                <a:ea typeface="Avenir Next Condensed Heavy"/>
                <a:cs typeface="Avenir Next Condensed Heavy"/>
                <a:sym typeface="Avenir Next Condensed Heavy"/>
              </a:defRPr>
            </a:pPr>
            <a:r>
              <a:t>LIFE IS </a:t>
            </a:r>
          </a:p>
          <a:p>
            <a:pPr algn="l">
              <a:defRPr sz="8000">
                <a:latin typeface="Avenir Next Condensed Heavy"/>
                <a:ea typeface="Avenir Next Condensed Heavy"/>
                <a:cs typeface="Avenir Next Condensed Heavy"/>
                <a:sym typeface="Avenir Next Condensed Heavy"/>
              </a:defRPr>
            </a:pPr>
            <a:r>
              <a:t>TOO SHORT</a:t>
            </a:r>
          </a:p>
          <a:p>
            <a:pPr algn="l">
              <a:defRPr sz="8000">
                <a:latin typeface="Avenir Next Condensed Heavy"/>
                <a:ea typeface="Avenir Next Condensed Heavy"/>
                <a:cs typeface="Avenir Next Condensed Heavy"/>
                <a:sym typeface="Avenir Next Condensed Heavy"/>
              </a:defRPr>
            </a:pPr>
            <a:r>
              <a:t>TO TYPE THAT</a:t>
            </a:r>
          </a:p>
          <a:p>
            <a:pPr algn="l">
              <a:defRPr sz="8000">
                <a:latin typeface="Avenir Next Condensed Heavy"/>
                <a:ea typeface="Avenir Next Condensed Heavy"/>
                <a:cs typeface="Avenir Next Condensed Heavy"/>
                <a:sym typeface="Avenir Next Condensed Heavy"/>
              </a:defRPr>
            </a:pPr>
            <a:r>
              <a:t>VERSION ID</a:t>
            </a:r>
            <a:r>
              <a:rPr i="1"/>
              <a:t>!</a:t>
            </a:r>
          </a:p>
        </p:txBody>
      </p:sp>
      <p:sp>
        <p:nvSpPr>
          <p:cNvPr id="359" name="Shape 392"/>
          <p:cNvSpPr txBox="1"/>
          <p:nvPr/>
        </p:nvSpPr>
        <p:spPr>
          <a:xfrm>
            <a:off x="5991859" y="7702550"/>
            <a:ext cx="6786881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solidFill>
                  <a:srgbClr val="A6AAA9"/>
                </a:solidFill>
                <a:latin typeface="나눔손글씨 펜"/>
                <a:ea typeface="나눔손글씨 펜"/>
                <a:cs typeface="나눔손글씨 펜"/>
                <a:sym typeface="나눔손글씨 펜"/>
              </a:defRPr>
            </a:lvl1pPr>
          </a:lstStyle>
          <a:p>
            <a:pPr/>
            <a:r>
              <a:t>which is 40 characters long…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5" name="Group 398"/>
          <p:cNvGrpSpPr/>
          <p:nvPr/>
        </p:nvGrpSpPr>
        <p:grpSpPr>
          <a:xfrm>
            <a:off x="1870769" y="1049436"/>
            <a:ext cx="9263263" cy="7654730"/>
            <a:chOff x="0" y="0"/>
            <a:chExt cx="9263262" cy="7654729"/>
          </a:xfrm>
        </p:grpSpPr>
        <p:pic>
          <p:nvPicPr>
            <p:cNvPr id="361" name="pasted-image.png" descr="pasted-imag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326329" y="-1"/>
              <a:ext cx="8610604" cy="562610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364" name="Shape 397"/>
            <p:cNvGrpSpPr/>
            <p:nvPr/>
          </p:nvGrpSpPr>
          <p:grpSpPr>
            <a:xfrm>
              <a:off x="0" y="5970142"/>
              <a:ext cx="9263263" cy="1684588"/>
              <a:chOff x="0" y="0"/>
              <a:chExt cx="9263262" cy="1684586"/>
            </a:xfrm>
          </p:grpSpPr>
          <p:sp>
            <p:nvSpPr>
              <p:cNvPr id="362" name="圓角矩形"/>
              <p:cNvSpPr/>
              <p:nvPr/>
            </p:nvSpPr>
            <p:spPr>
              <a:xfrm>
                <a:off x="0" y="0"/>
                <a:ext cx="9263263" cy="1684587"/>
              </a:xfrm>
              <a:prstGeom prst="roundRect">
                <a:avLst>
                  <a:gd name="adj" fmla="val 5277"/>
                </a:avLst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38100" dist="25400" dir="540000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457200">
                  <a:tabLst>
                    <a:tab pos="355600" algn="l"/>
                    <a:tab pos="711200" algn="l"/>
                    <a:tab pos="1066800" algn="l"/>
                    <a:tab pos="1422400" algn="l"/>
                    <a:tab pos="1778000" algn="l"/>
                    <a:tab pos="2133600" algn="l"/>
                    <a:tab pos="2489200" algn="l"/>
                    <a:tab pos="2844800" algn="l"/>
                    <a:tab pos="3200400" algn="l"/>
                    <a:tab pos="3556000" algn="l"/>
                    <a:tab pos="3911600" algn="l"/>
                    <a:tab pos="4267200" algn="l"/>
                  </a:tabLst>
                  <a:defRPr sz="3000">
                    <a:solidFill>
                      <a:srgbClr val="F5F5F5"/>
                    </a:solidFill>
                    <a:latin typeface="Monaco"/>
                    <a:ea typeface="Monaco"/>
                    <a:cs typeface="Monaco"/>
                    <a:sym typeface="Monaco"/>
                  </a:defRPr>
                </a:pPr>
              </a:p>
            </p:txBody>
          </p:sp>
          <p:sp>
            <p:nvSpPr>
              <p:cNvPr id="363" name="# Show versions with short version id…"/>
              <p:cNvSpPr txBox="1"/>
              <p:nvPr/>
            </p:nvSpPr>
            <p:spPr>
              <a:xfrm>
                <a:off x="26036" y="286698"/>
                <a:ext cx="9211190" cy="111118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/>
              <a:p>
                <a:pPr algn="l" defTabSz="457200">
                  <a:tabLst>
                    <a:tab pos="355600" algn="l"/>
                    <a:tab pos="711200" algn="l"/>
                    <a:tab pos="1066800" algn="l"/>
                    <a:tab pos="1422400" algn="l"/>
                    <a:tab pos="1778000" algn="l"/>
                    <a:tab pos="2133600" algn="l"/>
                    <a:tab pos="2489200" algn="l"/>
                    <a:tab pos="2844800" algn="l"/>
                    <a:tab pos="3200400" algn="l"/>
                    <a:tab pos="3556000" algn="l"/>
                    <a:tab pos="3911600" algn="l"/>
                    <a:tab pos="4267200" algn="l"/>
                  </a:tabLst>
                  <a:defRPr sz="3000">
                    <a:solidFill>
                      <a:srgbClr val="FFFFFF">
                        <a:alpha val="30000"/>
                      </a:srgbClr>
                    </a:solidFill>
                    <a:latin typeface="Monaco"/>
                    <a:ea typeface="Monaco"/>
                    <a:cs typeface="Monaco"/>
                    <a:sym typeface="Monaco"/>
                  </a:defRPr>
                </a:pPr>
                <a:r>
                  <a:t># Show versions with short version id</a:t>
                </a:r>
                <a:endParaRPr>
                  <a:solidFill>
                    <a:srgbClr val="F5F5F5"/>
                  </a:solidFill>
                </a:endParaRPr>
              </a:p>
              <a:p>
                <a:pPr algn="l" defTabSz="457200">
                  <a:tabLst>
                    <a:tab pos="355600" algn="l"/>
                    <a:tab pos="711200" algn="l"/>
                    <a:tab pos="1066800" algn="l"/>
                    <a:tab pos="1422400" algn="l"/>
                    <a:tab pos="1778000" algn="l"/>
                    <a:tab pos="2133600" algn="l"/>
                    <a:tab pos="2489200" algn="l"/>
                    <a:tab pos="2844800" algn="l"/>
                    <a:tab pos="3200400" algn="l"/>
                    <a:tab pos="3556000" algn="l"/>
                    <a:tab pos="3911600" algn="l"/>
                    <a:tab pos="4267200" algn="l"/>
                  </a:tabLst>
                  <a:defRPr sz="3000">
                    <a:solidFill>
                      <a:srgbClr val="F5F5F5"/>
                    </a:solidFill>
                    <a:latin typeface="Monaco"/>
                    <a:ea typeface="Monaco"/>
                    <a:cs typeface="Monaco"/>
                    <a:sym typeface="Monaco"/>
                  </a:defRPr>
                </a:pPr>
                <a:r>
                  <a:t>$ git log --oneline</a:t>
                </a:r>
              </a:p>
            </p:txBody>
          </p:sp>
        </p:grpSp>
      </p:grpSp>
      <p:grpSp>
        <p:nvGrpSpPr>
          <p:cNvPr id="368" name="Shape 399"/>
          <p:cNvGrpSpPr/>
          <p:nvPr/>
        </p:nvGrpSpPr>
        <p:grpSpPr>
          <a:xfrm>
            <a:off x="4597002" y="1995289"/>
            <a:ext cx="7428312" cy="989411"/>
            <a:chOff x="0" y="0"/>
            <a:chExt cx="7428310" cy="989409"/>
          </a:xfrm>
        </p:grpSpPr>
        <p:sp>
          <p:nvSpPr>
            <p:cNvPr id="366" name="形狀"/>
            <p:cNvSpPr/>
            <p:nvPr/>
          </p:nvSpPr>
          <p:spPr>
            <a:xfrm>
              <a:off x="-1" y="-1"/>
              <a:ext cx="7428311" cy="9894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86" y="0"/>
                  </a:moveTo>
                  <a:lnTo>
                    <a:pt x="1523" y="2747"/>
                  </a:lnTo>
                  <a:lnTo>
                    <a:pt x="185" y="2747"/>
                  </a:lnTo>
                  <a:cubicBezTo>
                    <a:pt x="83" y="2747"/>
                    <a:pt x="0" y="3367"/>
                    <a:pt x="0" y="4133"/>
                  </a:cubicBezTo>
                  <a:lnTo>
                    <a:pt x="0" y="20214"/>
                  </a:lnTo>
                  <a:cubicBezTo>
                    <a:pt x="0" y="20979"/>
                    <a:pt x="83" y="21600"/>
                    <a:pt x="185" y="21600"/>
                  </a:cubicBezTo>
                  <a:lnTo>
                    <a:pt x="21415" y="21600"/>
                  </a:lnTo>
                  <a:cubicBezTo>
                    <a:pt x="21517" y="21600"/>
                    <a:pt x="21600" y="20979"/>
                    <a:pt x="21600" y="20214"/>
                  </a:cubicBezTo>
                  <a:lnTo>
                    <a:pt x="21600" y="4133"/>
                  </a:lnTo>
                  <a:cubicBezTo>
                    <a:pt x="21600" y="3367"/>
                    <a:pt x="21517" y="2747"/>
                    <a:pt x="21415" y="2747"/>
                  </a:cubicBezTo>
                  <a:lnTo>
                    <a:pt x="1848" y="2747"/>
                  </a:lnTo>
                  <a:lnTo>
                    <a:pt x="1686" y="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1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Avenir Next"/>
                  <a:ea typeface="Avenir Next"/>
                  <a:cs typeface="Avenir Next"/>
                  <a:sym typeface="Avenir Next"/>
                </a:defRPr>
              </a:pPr>
            </a:p>
          </p:txBody>
        </p:sp>
        <p:sp>
          <p:nvSpPr>
            <p:cNvPr id="367" name="15. Show versions with short version ID"/>
            <p:cNvSpPr txBox="1"/>
            <p:nvPr/>
          </p:nvSpPr>
          <p:spPr>
            <a:xfrm>
              <a:off x="-1" y="177204"/>
              <a:ext cx="7428312" cy="635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31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pPr/>
              <a:r>
                <a:t>15. Show versions with short version ID</a:t>
              </a:r>
            </a:p>
          </p:txBody>
        </p:sp>
      </p:grpSp>
      <p:sp>
        <p:nvSpPr>
          <p:cNvPr id="369" name="Shape 400"/>
          <p:cNvSpPr/>
          <p:nvPr/>
        </p:nvSpPr>
        <p:spPr>
          <a:xfrm>
            <a:off x="4624858" y="1602283"/>
            <a:ext cx="1974108" cy="348458"/>
          </a:xfrm>
          <a:prstGeom prst="rect">
            <a:avLst/>
          </a:prstGeom>
          <a:ln w="38100">
            <a:solidFill>
              <a:schemeClr val="accent5"/>
            </a:solidFill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grpSp>
        <p:nvGrpSpPr>
          <p:cNvPr id="372" name="Group 403"/>
          <p:cNvGrpSpPr/>
          <p:nvPr/>
        </p:nvGrpSpPr>
        <p:grpSpPr>
          <a:xfrm>
            <a:off x="409720" y="1281110"/>
            <a:ext cx="1920196" cy="859563"/>
            <a:chOff x="-1" y="-1"/>
            <a:chExt cx="1920194" cy="859561"/>
          </a:xfrm>
        </p:grpSpPr>
        <p:pic>
          <p:nvPicPr>
            <p:cNvPr id="370" name="圖片 406" descr="圖片 406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101962" y="584198"/>
              <a:ext cx="818232" cy="27536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71" name="Shape 402"/>
            <p:cNvSpPr txBox="1"/>
            <p:nvPr/>
          </p:nvSpPr>
          <p:spPr>
            <a:xfrm>
              <a:off x="-2" y="-2"/>
              <a:ext cx="1619378" cy="609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500">
                  <a:solidFill>
                    <a:srgbClr val="51A8F9"/>
                  </a:solidFill>
                  <a:latin typeface="나눔손글씨 펜"/>
                  <a:ea typeface="나눔손글씨 펜"/>
                  <a:cs typeface="나눔손글씨 펜"/>
                  <a:sym typeface="나눔손글씨 펜"/>
                </a:defRPr>
              </a:lvl1pPr>
            </a:lstStyle>
            <a:p>
              <a:pPr/>
              <a:r>
                <a:t>Version ID</a:t>
              </a:r>
            </a:p>
          </p:txBody>
        </p:sp>
      </p:grpSp>
      <p:grpSp>
        <p:nvGrpSpPr>
          <p:cNvPr id="375" name="Group 406"/>
          <p:cNvGrpSpPr/>
          <p:nvPr/>
        </p:nvGrpSpPr>
        <p:grpSpPr>
          <a:xfrm>
            <a:off x="8179169" y="2711887"/>
            <a:ext cx="2107883" cy="1096525"/>
            <a:chOff x="0" y="0"/>
            <a:chExt cx="2107882" cy="1096523"/>
          </a:xfrm>
        </p:grpSpPr>
        <p:pic>
          <p:nvPicPr>
            <p:cNvPr id="373" name="圖片 408" descr="圖片 408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721352" y="-1"/>
              <a:ext cx="235052" cy="51233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74" name="Shape 405"/>
            <p:cNvSpPr txBox="1"/>
            <p:nvPr/>
          </p:nvSpPr>
          <p:spPr>
            <a:xfrm>
              <a:off x="0" y="486922"/>
              <a:ext cx="2107883" cy="609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500">
                  <a:solidFill>
                    <a:srgbClr val="FFFFFF"/>
                  </a:solidFill>
                  <a:latin typeface="나눔손글씨 펜"/>
                  <a:ea typeface="나눔손글씨 펜"/>
                  <a:cs typeface="나눔손글씨 펜"/>
                  <a:sym typeface="나눔손글씨 펜"/>
                </a:defRPr>
              </a:lvl1pPr>
            </a:lstStyle>
            <a:p>
              <a:pPr/>
              <a:r>
                <a:t>56% shorter!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2" name="Group 416"/>
          <p:cNvGrpSpPr/>
          <p:nvPr/>
        </p:nvGrpSpPr>
        <p:grpSpPr>
          <a:xfrm>
            <a:off x="2152650" y="568423"/>
            <a:ext cx="8699500" cy="5689603"/>
            <a:chOff x="0" y="0"/>
            <a:chExt cx="8699500" cy="5689601"/>
          </a:xfrm>
        </p:grpSpPr>
        <p:pic>
          <p:nvPicPr>
            <p:cNvPr id="377" name="pasted-image.png" descr="pasted-imag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8699500" cy="56896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380" name="Shape 414"/>
            <p:cNvGrpSpPr/>
            <p:nvPr/>
          </p:nvGrpSpPr>
          <p:grpSpPr>
            <a:xfrm>
              <a:off x="2291953" y="979289"/>
              <a:ext cx="5595939" cy="989411"/>
              <a:chOff x="0" y="0"/>
              <a:chExt cx="5595938" cy="989410"/>
            </a:xfrm>
          </p:grpSpPr>
          <p:sp>
            <p:nvSpPr>
              <p:cNvPr id="378" name="形狀"/>
              <p:cNvSpPr/>
              <p:nvPr/>
            </p:nvSpPr>
            <p:spPr>
              <a:xfrm>
                <a:off x="0" y="-1"/>
                <a:ext cx="5595939" cy="98941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238" y="0"/>
                    </a:moveTo>
                    <a:lnTo>
                      <a:pt x="2022" y="2747"/>
                    </a:lnTo>
                    <a:lnTo>
                      <a:pt x="245" y="2747"/>
                    </a:lnTo>
                    <a:cubicBezTo>
                      <a:pt x="110" y="2747"/>
                      <a:pt x="0" y="3367"/>
                      <a:pt x="0" y="4133"/>
                    </a:cubicBezTo>
                    <a:lnTo>
                      <a:pt x="0" y="20214"/>
                    </a:lnTo>
                    <a:cubicBezTo>
                      <a:pt x="0" y="20979"/>
                      <a:pt x="110" y="21600"/>
                      <a:pt x="245" y="21600"/>
                    </a:cubicBezTo>
                    <a:lnTo>
                      <a:pt x="21355" y="21600"/>
                    </a:lnTo>
                    <a:cubicBezTo>
                      <a:pt x="21490" y="21600"/>
                      <a:pt x="21600" y="20979"/>
                      <a:pt x="21600" y="20214"/>
                    </a:cubicBezTo>
                    <a:lnTo>
                      <a:pt x="21600" y="4133"/>
                    </a:lnTo>
                    <a:cubicBezTo>
                      <a:pt x="21600" y="3367"/>
                      <a:pt x="21490" y="2747"/>
                      <a:pt x="21355" y="2747"/>
                    </a:cubicBezTo>
                    <a:lnTo>
                      <a:pt x="2453" y="2747"/>
                    </a:lnTo>
                    <a:lnTo>
                      <a:pt x="2238" y="0"/>
                    </a:lnTo>
                    <a:close/>
                  </a:path>
                </a:pathLst>
              </a:custGeom>
              <a:solidFill>
                <a:schemeClr val="accent5"/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38100" dist="25400" dir="540000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1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  <a:latin typeface="Avenir Next"/>
                    <a:ea typeface="Avenir Next"/>
                    <a:cs typeface="Avenir Next"/>
                    <a:sym typeface="Avenir Next"/>
                  </a:defRPr>
                </a:pPr>
              </a:p>
            </p:txBody>
          </p:sp>
          <p:sp>
            <p:nvSpPr>
              <p:cNvPr id="379" name="16. Go to a specific version"/>
              <p:cNvSpPr txBox="1"/>
              <p:nvPr/>
            </p:nvSpPr>
            <p:spPr>
              <a:xfrm>
                <a:off x="0" y="177204"/>
                <a:ext cx="5595938" cy="635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>
                  <a:defRPr sz="31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  <a:latin typeface="Avenir Next"/>
                    <a:ea typeface="Avenir Next"/>
                    <a:cs typeface="Avenir Next"/>
                    <a:sym typeface="Avenir Next"/>
                  </a:defRPr>
                </a:lvl1pPr>
              </a:lstStyle>
              <a:p>
                <a:pPr/>
                <a:r>
                  <a:t>16. Go to a specific version</a:t>
                </a:r>
              </a:p>
            </p:txBody>
          </p:sp>
        </p:grpSp>
        <p:sp>
          <p:nvSpPr>
            <p:cNvPr id="381" name="Shape 415"/>
            <p:cNvSpPr/>
            <p:nvPr/>
          </p:nvSpPr>
          <p:spPr>
            <a:xfrm>
              <a:off x="2472208" y="586283"/>
              <a:ext cx="2420791" cy="348458"/>
            </a:xfrm>
            <a:prstGeom prst="rect">
              <a:avLst/>
            </a:prstGeom>
            <a:noFill/>
            <a:ln w="38100" cap="flat">
              <a:solidFill>
                <a:schemeClr val="accent5"/>
              </a:solidFill>
              <a:prstDash val="solid"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</p:grpSp>
      <p:grpSp>
        <p:nvGrpSpPr>
          <p:cNvPr id="385" name="Shape 417"/>
          <p:cNvGrpSpPr/>
          <p:nvPr/>
        </p:nvGrpSpPr>
        <p:grpSpPr>
          <a:xfrm>
            <a:off x="1414163" y="6627662"/>
            <a:ext cx="10176473" cy="2570214"/>
            <a:chOff x="0" y="0"/>
            <a:chExt cx="10176471" cy="2570213"/>
          </a:xfrm>
        </p:grpSpPr>
        <p:sp>
          <p:nvSpPr>
            <p:cNvPr id="383" name="圓角矩形"/>
            <p:cNvSpPr/>
            <p:nvPr/>
          </p:nvSpPr>
          <p:spPr>
            <a:xfrm>
              <a:off x="0" y="0"/>
              <a:ext cx="10176472" cy="2570214"/>
            </a:xfrm>
            <a:prstGeom prst="roundRect">
              <a:avLst>
                <a:gd name="adj" fmla="val 3459"/>
              </a:avLst>
            </a:prstGeom>
            <a:solidFill>
              <a:srgbClr val="000000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 defTabSz="457200"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3000">
                  <a:solidFill>
                    <a:srgbClr val="F5F5F5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</a:p>
          </p:txBody>
        </p:sp>
        <p:sp>
          <p:nvSpPr>
            <p:cNvPr id="384" name="# Go to a specific version.…"/>
            <p:cNvSpPr txBox="1"/>
            <p:nvPr/>
          </p:nvSpPr>
          <p:spPr>
            <a:xfrm>
              <a:off x="26038" y="208812"/>
              <a:ext cx="10124396" cy="21525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algn="l" defTabSz="457200"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3000">
                  <a:solidFill>
                    <a:srgbClr val="FFFFFF">
                      <a:alpha val="30000"/>
                    </a:srgbClr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# Go to a specific version.</a:t>
              </a:r>
              <a:endParaRPr>
                <a:solidFill>
                  <a:srgbClr val="F5F5F5"/>
                </a:solidFill>
              </a:endParaRPr>
            </a:p>
            <a:p>
              <a:pPr algn="l" defTabSz="457200"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3000">
                  <a:solidFill>
                    <a:srgbClr val="FFFFFF">
                      <a:alpha val="30000"/>
                    </a:srgbClr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# In fact, you only need to type</a:t>
              </a:r>
              <a:endParaRPr>
                <a:solidFill>
                  <a:srgbClr val="F5F5F5"/>
                </a:solidFill>
              </a:endParaRPr>
            </a:p>
            <a:p>
              <a:pPr algn="l" defTabSz="457200"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3000">
                  <a:solidFill>
                    <a:srgbClr val="FFFFFF">
                      <a:alpha val="30000"/>
                    </a:srgbClr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# the first 5 characters.</a:t>
              </a:r>
              <a:endParaRPr>
                <a:solidFill>
                  <a:srgbClr val="F5F5F5"/>
                </a:solidFill>
              </a:endParaRPr>
            </a:p>
            <a:p>
              <a:pPr algn="l" defTabSz="457200"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3000">
                  <a:solidFill>
                    <a:srgbClr val="F5F5F5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$ git checkout {short_version_id}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1" name="Group 422"/>
          <p:cNvGrpSpPr/>
          <p:nvPr/>
        </p:nvGrpSpPr>
        <p:grpSpPr>
          <a:xfrm>
            <a:off x="-1219200" y="1987550"/>
            <a:ext cx="8590362" cy="5778500"/>
            <a:chOff x="0" y="0"/>
            <a:chExt cx="8590360" cy="5778500"/>
          </a:xfrm>
        </p:grpSpPr>
        <p:pic>
          <p:nvPicPr>
            <p:cNvPr id="387" name="pasted-image.png" descr="pasted-imag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8432801" cy="57785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390" name="Shape 421"/>
            <p:cNvGrpSpPr/>
            <p:nvPr/>
          </p:nvGrpSpPr>
          <p:grpSpPr>
            <a:xfrm>
              <a:off x="2031603" y="412948"/>
              <a:ext cx="6558759" cy="987426"/>
              <a:chOff x="0" y="0"/>
              <a:chExt cx="6558758" cy="987425"/>
            </a:xfrm>
          </p:grpSpPr>
          <p:sp>
            <p:nvSpPr>
              <p:cNvPr id="388" name="形狀"/>
              <p:cNvSpPr/>
              <p:nvPr/>
            </p:nvSpPr>
            <p:spPr>
              <a:xfrm>
                <a:off x="-1" y="0"/>
                <a:ext cx="6558759" cy="9874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09" y="0"/>
                    </a:moveTo>
                    <a:cubicBezTo>
                      <a:pt x="94" y="0"/>
                      <a:pt x="0" y="622"/>
                      <a:pt x="0" y="1389"/>
                    </a:cubicBezTo>
                    <a:lnTo>
                      <a:pt x="0" y="17502"/>
                    </a:lnTo>
                    <a:cubicBezTo>
                      <a:pt x="0" y="18269"/>
                      <a:pt x="94" y="18891"/>
                      <a:pt x="209" y="18891"/>
                    </a:cubicBezTo>
                    <a:lnTo>
                      <a:pt x="2738" y="18891"/>
                    </a:lnTo>
                    <a:lnTo>
                      <a:pt x="2923" y="21600"/>
                    </a:lnTo>
                    <a:lnTo>
                      <a:pt x="3106" y="18891"/>
                    </a:lnTo>
                    <a:lnTo>
                      <a:pt x="21391" y="18891"/>
                    </a:lnTo>
                    <a:cubicBezTo>
                      <a:pt x="21506" y="18891"/>
                      <a:pt x="21600" y="18269"/>
                      <a:pt x="21600" y="17502"/>
                    </a:cubicBezTo>
                    <a:lnTo>
                      <a:pt x="21600" y="1389"/>
                    </a:lnTo>
                    <a:cubicBezTo>
                      <a:pt x="21600" y="622"/>
                      <a:pt x="21506" y="0"/>
                      <a:pt x="21391" y="0"/>
                    </a:cubicBezTo>
                    <a:lnTo>
                      <a:pt x="209" y="0"/>
                    </a:lnTo>
                    <a:close/>
                  </a:path>
                </a:pathLst>
              </a:custGeom>
              <a:solidFill>
                <a:schemeClr val="accent5"/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38100" dist="25400" dir="540000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1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  <a:latin typeface="Avenir Next"/>
                    <a:ea typeface="Avenir Next"/>
                    <a:cs typeface="Avenir Next"/>
                    <a:sym typeface="Avenir Next"/>
                  </a:defRPr>
                </a:pPr>
              </a:p>
            </p:txBody>
          </p:sp>
          <p:sp>
            <p:nvSpPr>
              <p:cNvPr id="389" name="17. Close and reopen HelloGit.txt"/>
              <p:cNvSpPr txBox="1"/>
              <p:nvPr/>
            </p:nvSpPr>
            <p:spPr>
              <a:xfrm>
                <a:off x="0" y="176212"/>
                <a:ext cx="6558758" cy="635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>
                  <a:defRPr sz="31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  <a:latin typeface="Avenir Next"/>
                    <a:ea typeface="Avenir Next"/>
                    <a:cs typeface="Avenir Next"/>
                    <a:sym typeface="Avenir Next"/>
                  </a:defRPr>
                </a:lvl1pPr>
              </a:lstStyle>
              <a:p>
                <a:pPr/>
                <a:r>
                  <a:t>17. Close and reopen HelloGit.txt</a:t>
                </a:r>
              </a:p>
            </p:txBody>
          </p:sp>
        </p:grpSp>
      </p:grpSp>
      <p:grpSp>
        <p:nvGrpSpPr>
          <p:cNvPr id="396" name="Group 425"/>
          <p:cNvGrpSpPr/>
          <p:nvPr/>
        </p:nvGrpSpPr>
        <p:grpSpPr>
          <a:xfrm>
            <a:off x="7721203" y="3003550"/>
            <a:ext cx="5203431" cy="3746500"/>
            <a:chOff x="0" y="0"/>
            <a:chExt cx="5203430" cy="3746500"/>
          </a:xfrm>
        </p:grpSpPr>
        <p:pic>
          <p:nvPicPr>
            <p:cNvPr id="392" name="pasted-image.png" descr="pasted-imag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97245" y="0"/>
              <a:ext cx="3873503" cy="37465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395" name="Shape 424"/>
            <p:cNvGrpSpPr/>
            <p:nvPr/>
          </p:nvGrpSpPr>
          <p:grpSpPr>
            <a:xfrm>
              <a:off x="-1" y="1036438"/>
              <a:ext cx="5203431" cy="1014811"/>
              <a:chOff x="0" y="0"/>
              <a:chExt cx="5203430" cy="1014810"/>
            </a:xfrm>
          </p:grpSpPr>
          <p:sp>
            <p:nvSpPr>
              <p:cNvPr id="393" name="形狀"/>
              <p:cNvSpPr/>
              <p:nvPr/>
            </p:nvSpPr>
            <p:spPr>
              <a:xfrm>
                <a:off x="-1" y="-1"/>
                <a:ext cx="5203432" cy="101481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81" y="0"/>
                    </a:moveTo>
                    <a:lnTo>
                      <a:pt x="1951" y="3218"/>
                    </a:lnTo>
                    <a:lnTo>
                      <a:pt x="264" y="3218"/>
                    </a:lnTo>
                    <a:cubicBezTo>
                      <a:pt x="118" y="3218"/>
                      <a:pt x="0" y="3824"/>
                      <a:pt x="0" y="4570"/>
                    </a:cubicBezTo>
                    <a:lnTo>
                      <a:pt x="0" y="20248"/>
                    </a:lnTo>
                    <a:cubicBezTo>
                      <a:pt x="0" y="20995"/>
                      <a:pt x="118" y="21600"/>
                      <a:pt x="264" y="21600"/>
                    </a:cubicBezTo>
                    <a:lnTo>
                      <a:pt x="21336" y="21600"/>
                    </a:lnTo>
                    <a:cubicBezTo>
                      <a:pt x="21482" y="21600"/>
                      <a:pt x="21600" y="20995"/>
                      <a:pt x="21600" y="20248"/>
                    </a:cubicBezTo>
                    <a:lnTo>
                      <a:pt x="21600" y="4570"/>
                    </a:lnTo>
                    <a:cubicBezTo>
                      <a:pt x="21600" y="3824"/>
                      <a:pt x="21482" y="3218"/>
                      <a:pt x="21336" y="3218"/>
                    </a:cubicBezTo>
                    <a:lnTo>
                      <a:pt x="2414" y="3218"/>
                    </a:lnTo>
                    <a:lnTo>
                      <a:pt x="2181" y="0"/>
                    </a:lnTo>
                    <a:close/>
                  </a:path>
                </a:pathLst>
              </a:custGeom>
              <a:solidFill>
                <a:schemeClr val="accent5"/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38100" dist="25400" dir="540000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1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  <a:latin typeface="Avenir Next"/>
                    <a:ea typeface="Avenir Next"/>
                    <a:cs typeface="Avenir Next"/>
                    <a:sym typeface="Avenir Next"/>
                  </a:defRPr>
                </a:pPr>
              </a:p>
            </p:txBody>
          </p:sp>
          <p:sp>
            <p:nvSpPr>
              <p:cNvPr id="394" name="18. Back to the version 1!"/>
              <p:cNvSpPr txBox="1"/>
              <p:nvPr/>
            </p:nvSpPr>
            <p:spPr>
              <a:xfrm>
                <a:off x="-1" y="189904"/>
                <a:ext cx="5203432" cy="635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/>
              <a:p>
                <a:pPr>
                  <a:defRPr sz="31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  <a:latin typeface="Avenir Next"/>
                    <a:ea typeface="Avenir Next"/>
                    <a:cs typeface="Avenir Next"/>
                    <a:sym typeface="Avenir Next"/>
                  </a:defRPr>
                </a:pPr>
                <a:r>
                  <a:t>18. Back to the version 1</a:t>
                </a:r>
                <a:r>
                  <a:rPr i="1"/>
                  <a:t>!</a:t>
                </a:r>
              </a:p>
            </p:txBody>
          </p:sp>
        </p:grpSp>
      </p:grp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7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Outline</a:t>
            </a:r>
          </a:p>
        </p:txBody>
      </p:sp>
      <p:sp>
        <p:nvSpPr>
          <p:cNvPr id="129" name="Shape 128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91158" indent="-391158" defTabSz="514094">
              <a:spcBef>
                <a:spcPts val="3600"/>
              </a:spcBef>
              <a:defRPr sz="3100"/>
            </a:pPr>
            <a:r>
              <a:t>General Rule</a:t>
            </a:r>
          </a:p>
          <a:p>
            <a:pPr marL="391158" indent="-391158" defTabSz="514094">
              <a:spcBef>
                <a:spcPts val="3600"/>
              </a:spcBef>
              <a:defRPr sz="3100">
                <a:solidFill>
                  <a:srgbClr val="A6A6A6"/>
                </a:solidFill>
              </a:defRPr>
            </a:pPr>
            <a:r>
              <a:t>Introduction to Git</a:t>
            </a:r>
            <a:endParaRPr>
              <a:solidFill>
                <a:srgbClr val="9A9A9A"/>
              </a:solidFill>
            </a:endParaRPr>
          </a:p>
          <a:p>
            <a:pPr lvl="2" marL="1173480" indent="-391158" defTabSz="514094">
              <a:lnSpc>
                <a:spcPct val="50000"/>
              </a:lnSpc>
              <a:spcBef>
                <a:spcPts val="3600"/>
              </a:spcBef>
              <a:defRPr sz="3100">
                <a:solidFill>
                  <a:srgbClr val="A6A6A6"/>
                </a:solidFill>
              </a:defRPr>
            </a:pPr>
            <a:r>
              <a:t>Version control</a:t>
            </a:r>
            <a:endParaRPr>
              <a:solidFill>
                <a:srgbClr val="9A9A9A"/>
              </a:solidFill>
            </a:endParaRPr>
          </a:p>
          <a:p>
            <a:pPr lvl="2" marL="1173480" indent="-391158" defTabSz="514094">
              <a:lnSpc>
                <a:spcPct val="50000"/>
              </a:lnSpc>
              <a:spcBef>
                <a:spcPts val="3600"/>
              </a:spcBef>
              <a:defRPr sz="3100">
                <a:solidFill>
                  <a:srgbClr val="A6A6A6"/>
                </a:solidFill>
              </a:defRPr>
            </a:pPr>
            <a:r>
              <a:t>Git Basics</a:t>
            </a:r>
            <a:endParaRPr>
              <a:solidFill>
                <a:srgbClr val="9A9A9A"/>
              </a:solidFill>
            </a:endParaRPr>
          </a:p>
          <a:p>
            <a:pPr lvl="2" marL="1173480" indent="-391158" defTabSz="514094">
              <a:lnSpc>
                <a:spcPct val="50000"/>
              </a:lnSpc>
              <a:spcBef>
                <a:spcPts val="3600"/>
              </a:spcBef>
              <a:defRPr sz="3100">
                <a:solidFill>
                  <a:srgbClr val="A6A6A6"/>
                </a:solidFill>
              </a:defRPr>
            </a:pPr>
            <a:r>
              <a:t>Try Git!</a:t>
            </a:r>
            <a:endParaRPr>
              <a:solidFill>
                <a:srgbClr val="9A9A9A"/>
              </a:solidFill>
            </a:endParaRPr>
          </a:p>
          <a:p>
            <a:pPr lvl="2" marL="1173480" indent="-391158" defTabSz="514094">
              <a:lnSpc>
                <a:spcPct val="50000"/>
              </a:lnSpc>
              <a:spcBef>
                <a:spcPts val="3600"/>
              </a:spcBef>
              <a:defRPr sz="3100">
                <a:solidFill>
                  <a:srgbClr val="A6A6A6"/>
                </a:solidFill>
              </a:defRPr>
            </a:pPr>
            <a:r>
              <a:t>Remote Repositories</a:t>
            </a:r>
            <a:endParaRPr>
              <a:solidFill>
                <a:srgbClr val="9A9A9A"/>
              </a:solidFill>
            </a:endParaRPr>
          </a:p>
          <a:p>
            <a:pPr marL="391158" indent="-391158" defTabSz="514094">
              <a:spcBef>
                <a:spcPts val="3600"/>
              </a:spcBef>
              <a:defRPr sz="3100">
                <a:solidFill>
                  <a:srgbClr val="A6A6A6"/>
                </a:solidFill>
              </a:defRPr>
            </a:pPr>
            <a:r>
              <a:t>How to Submit Your Code to Gitlab</a:t>
            </a:r>
            <a:endParaRPr>
              <a:solidFill>
                <a:srgbClr val="9A9A9A"/>
              </a:solidFill>
            </a:endParaRPr>
          </a:p>
          <a:p>
            <a:pPr marL="391158" indent="-391158" defTabSz="514094">
              <a:spcBef>
                <a:spcPts val="3600"/>
              </a:spcBef>
              <a:defRPr sz="3100">
                <a:solidFill>
                  <a:srgbClr val="A6A6A6"/>
                </a:solidFill>
              </a:defRPr>
            </a:pPr>
            <a:r>
              <a:t>Tools &amp; References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Shape 292"/>
          <p:cNvSpPr txBox="1"/>
          <p:nvPr/>
        </p:nvSpPr>
        <p:spPr>
          <a:xfrm>
            <a:off x="952500" y="2603500"/>
            <a:ext cx="12052300" cy="44856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400050" indent="-400050" algn="l" defTabSz="525779">
              <a:spcBef>
                <a:spcPts val="1800"/>
              </a:spcBef>
              <a:buSzPct val="75000"/>
              <a:buChar char="•"/>
              <a:defRPr sz="3200"/>
            </a:pPr>
            <a:r>
              <a:t>Branching steps</a:t>
            </a:r>
          </a:p>
          <a:p>
            <a:pPr lvl="2" marL="1333500" indent="-444500" algn="l">
              <a:spcBef>
                <a:spcPts val="4200"/>
              </a:spcBef>
              <a:buSzPct val="75000"/>
              <a:buChar char="•"/>
            </a:pPr>
            <a:r>
              <a:t>Creating a new branch</a:t>
            </a:r>
          </a:p>
          <a:p>
            <a:pPr lvl="2" marL="1315719" indent="-426719" algn="l" defTabSz="560830">
              <a:spcBef>
                <a:spcPts val="2800"/>
              </a:spcBef>
              <a:buSzPct val="75000"/>
              <a:buChar char="•"/>
              <a:defRPr sz="3400"/>
            </a:pPr>
          </a:p>
          <a:p>
            <a:pPr lvl="2" marL="1333500" indent="-444500" algn="l">
              <a:spcBef>
                <a:spcPts val="4200"/>
              </a:spcBef>
              <a:buSzPct val="75000"/>
              <a:buChar char="•"/>
            </a:pPr>
            <a:r>
              <a:t>Checking out the branch</a:t>
            </a:r>
          </a:p>
        </p:txBody>
      </p:sp>
      <p:sp>
        <p:nvSpPr>
          <p:cNvPr id="399" name="Shape 390"/>
          <p:cNvSpPr txBox="1"/>
          <p:nvPr/>
        </p:nvSpPr>
        <p:spPr>
          <a:xfrm>
            <a:off x="2741956" y="4762499"/>
            <a:ext cx="5601594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1" sz="3000">
                <a:solidFill>
                  <a:srgbClr val="0070C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git</a:t>
            </a:r>
            <a:r>
              <a:rPr>
                <a:solidFill>
                  <a:schemeClr val="accent1"/>
                </a:solidFill>
              </a:rPr>
              <a:t> branch [branch name]</a:t>
            </a:r>
          </a:p>
        </p:txBody>
      </p:sp>
      <p:sp>
        <p:nvSpPr>
          <p:cNvPr id="400" name="Shape 392"/>
          <p:cNvSpPr txBox="1"/>
          <p:nvPr/>
        </p:nvSpPr>
        <p:spPr>
          <a:xfrm>
            <a:off x="2741956" y="6546849"/>
            <a:ext cx="6058868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z="3000">
                <a:solidFill>
                  <a:schemeClr val="accent1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git checkout [branch name]</a:t>
            </a:r>
          </a:p>
        </p:txBody>
      </p:sp>
      <p:sp>
        <p:nvSpPr>
          <p:cNvPr id="401" name="Shape 175"/>
          <p:cNvSpPr txBox="1"/>
          <p:nvPr/>
        </p:nvSpPr>
        <p:spPr>
          <a:xfrm>
            <a:off x="1104900" y="596900"/>
            <a:ext cx="11099800" cy="13106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8000"/>
            </a:lvl1pPr>
          </a:lstStyle>
          <a:p>
            <a:pPr/>
            <a:r>
              <a:t>Try yourself (1/2)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Shape 292"/>
          <p:cNvSpPr txBox="1"/>
          <p:nvPr/>
        </p:nvSpPr>
        <p:spPr>
          <a:xfrm>
            <a:off x="952500" y="2603500"/>
            <a:ext cx="12052300" cy="44856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400050" indent="-400050" algn="l" defTabSz="525779">
              <a:spcBef>
                <a:spcPts val="1800"/>
              </a:spcBef>
              <a:buSzPct val="75000"/>
              <a:buChar char="•"/>
              <a:defRPr sz="3200"/>
            </a:pPr>
            <a:r>
              <a:t>Merging steps</a:t>
            </a:r>
          </a:p>
          <a:p>
            <a:pPr lvl="2" marL="1333500" indent="-444500" algn="l">
              <a:spcBef>
                <a:spcPts val="4200"/>
              </a:spcBef>
              <a:buSzPct val="75000"/>
              <a:buChar char="•"/>
            </a:pPr>
            <a:r>
              <a:t>Checking out a branch to merge</a:t>
            </a:r>
          </a:p>
          <a:p>
            <a:pPr lvl="2" marL="1315719" indent="-426719" algn="l" defTabSz="560830">
              <a:spcBef>
                <a:spcPts val="2800"/>
              </a:spcBef>
              <a:buSzPct val="75000"/>
              <a:buChar char="•"/>
              <a:defRPr sz="3400"/>
            </a:pPr>
          </a:p>
          <a:p>
            <a:pPr lvl="2" marL="1333500" indent="-444500" algn="l">
              <a:spcBef>
                <a:spcPts val="4200"/>
              </a:spcBef>
              <a:buSzPct val="75000"/>
              <a:buChar char="•"/>
            </a:pPr>
            <a:r>
              <a:t>Merging another branch</a:t>
            </a:r>
          </a:p>
        </p:txBody>
      </p:sp>
      <p:sp>
        <p:nvSpPr>
          <p:cNvPr id="404" name="Shape 419"/>
          <p:cNvSpPr txBox="1"/>
          <p:nvPr/>
        </p:nvSpPr>
        <p:spPr>
          <a:xfrm>
            <a:off x="2741956" y="4762500"/>
            <a:ext cx="6516142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1" sz="3000">
                <a:solidFill>
                  <a:schemeClr val="accent1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git checkout [branch</a:t>
            </a:r>
            <a:r>
              <a:t> 1</a:t>
            </a:r>
            <a:r>
              <a:t> name]</a:t>
            </a:r>
          </a:p>
        </p:txBody>
      </p:sp>
      <p:sp>
        <p:nvSpPr>
          <p:cNvPr id="405" name="Shape 420"/>
          <p:cNvSpPr txBox="1"/>
          <p:nvPr/>
        </p:nvSpPr>
        <p:spPr>
          <a:xfrm>
            <a:off x="2741956" y="6548212"/>
            <a:ext cx="583023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z="3000">
                <a:solidFill>
                  <a:schemeClr val="accent1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git merge [branch 2 name]</a:t>
            </a:r>
          </a:p>
        </p:txBody>
      </p:sp>
      <p:sp>
        <p:nvSpPr>
          <p:cNvPr id="406" name="Shape 175"/>
          <p:cNvSpPr txBox="1"/>
          <p:nvPr/>
        </p:nvSpPr>
        <p:spPr>
          <a:xfrm>
            <a:off x="1104900" y="596900"/>
            <a:ext cx="11099800" cy="13106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8000"/>
            </a:lvl1pPr>
          </a:lstStyle>
          <a:p>
            <a:pPr/>
            <a:r>
              <a:t>Try yourself (2/2)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Shape 254"/>
          <p:cNvSpPr txBox="1"/>
          <p:nvPr/>
        </p:nvSpPr>
        <p:spPr>
          <a:xfrm>
            <a:off x="952500" y="2603499"/>
            <a:ext cx="11099800" cy="2796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444500" indent="-444500" algn="l">
              <a:spcBef>
                <a:spcPts val="4200"/>
              </a:spcBef>
              <a:buSzPct val="75000"/>
              <a:buChar char="•"/>
            </a:pPr>
            <a:r>
              <a:t>Install Git command line tool in your computer.</a:t>
            </a:r>
          </a:p>
          <a:p>
            <a:pPr lvl="1" marL="889000" indent="-444500" algn="l">
              <a:spcBef>
                <a:spcPts val="4200"/>
              </a:spcBef>
              <a:buSzPct val="75000"/>
              <a:buChar char="•"/>
            </a:pPr>
            <a:r>
              <a:t>Follow appendix A.</a:t>
            </a:r>
          </a:p>
          <a:p>
            <a:pPr marL="444500" indent="-444500" algn="l">
              <a:spcBef>
                <a:spcPts val="4200"/>
              </a:spcBef>
              <a:buSzPct val="75000"/>
              <a:buChar char="•"/>
            </a:pPr>
            <a:r>
              <a:t>Follow above steps.</a:t>
            </a:r>
          </a:p>
        </p:txBody>
      </p:sp>
      <p:sp>
        <p:nvSpPr>
          <p:cNvPr id="409" name="Shape 253"/>
          <p:cNvSpPr txBox="1"/>
          <p:nvPr/>
        </p:nvSpPr>
        <p:spPr>
          <a:xfrm>
            <a:off x="952500" y="698495"/>
            <a:ext cx="11099800" cy="1310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8000"/>
            </a:lvl1pPr>
          </a:lstStyle>
          <a:p>
            <a:pPr/>
            <a:r>
              <a:t>Today’s exercise (1/2)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Shape 127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Outline</a:t>
            </a:r>
          </a:p>
        </p:txBody>
      </p:sp>
      <p:sp>
        <p:nvSpPr>
          <p:cNvPr id="412" name="Shape 128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91158" indent="-391158" defTabSz="514094">
              <a:spcBef>
                <a:spcPts val="3600"/>
              </a:spcBef>
              <a:defRPr sz="3100">
                <a:solidFill>
                  <a:srgbClr val="A6A6A6"/>
                </a:solidFill>
              </a:defRPr>
            </a:pPr>
            <a:r>
              <a:t>General Rule</a:t>
            </a:r>
          </a:p>
          <a:p>
            <a:pPr marL="391158" indent="-391158" defTabSz="514094">
              <a:spcBef>
                <a:spcPts val="3600"/>
              </a:spcBef>
              <a:defRPr sz="3100"/>
            </a:pPr>
            <a:r>
              <a:t>Introduction to Git</a:t>
            </a:r>
            <a:endParaRPr>
              <a:solidFill>
                <a:srgbClr val="9A9A9A"/>
              </a:solidFill>
            </a:endParaRPr>
          </a:p>
          <a:p>
            <a:pPr lvl="2" marL="1173480" indent="-391158" defTabSz="514094">
              <a:lnSpc>
                <a:spcPct val="50000"/>
              </a:lnSpc>
              <a:spcBef>
                <a:spcPts val="3600"/>
              </a:spcBef>
              <a:defRPr sz="3100">
                <a:solidFill>
                  <a:srgbClr val="A6A6A6"/>
                </a:solidFill>
              </a:defRPr>
            </a:pPr>
            <a:r>
              <a:t>Version control</a:t>
            </a:r>
            <a:endParaRPr>
              <a:solidFill>
                <a:srgbClr val="9A9A9A"/>
              </a:solidFill>
            </a:endParaRPr>
          </a:p>
          <a:p>
            <a:pPr lvl="2" marL="1173480" indent="-391158" defTabSz="514094">
              <a:lnSpc>
                <a:spcPct val="50000"/>
              </a:lnSpc>
              <a:spcBef>
                <a:spcPts val="3600"/>
              </a:spcBef>
              <a:defRPr sz="3100">
                <a:solidFill>
                  <a:srgbClr val="A6A6A6"/>
                </a:solidFill>
              </a:defRPr>
            </a:pPr>
            <a:r>
              <a:t>Git Basics</a:t>
            </a:r>
            <a:endParaRPr>
              <a:solidFill>
                <a:srgbClr val="9A9A9A"/>
              </a:solidFill>
            </a:endParaRPr>
          </a:p>
          <a:p>
            <a:pPr lvl="2" marL="1173480" indent="-391158" defTabSz="514094">
              <a:lnSpc>
                <a:spcPct val="50000"/>
              </a:lnSpc>
              <a:spcBef>
                <a:spcPts val="3600"/>
              </a:spcBef>
              <a:defRPr sz="3100">
                <a:solidFill>
                  <a:srgbClr val="A6A6A6"/>
                </a:solidFill>
              </a:defRPr>
            </a:pPr>
            <a:r>
              <a:t>Try Git!</a:t>
            </a:r>
            <a:endParaRPr>
              <a:solidFill>
                <a:srgbClr val="9A9A9A"/>
              </a:solidFill>
            </a:endParaRPr>
          </a:p>
          <a:p>
            <a:pPr lvl="2" marL="1173480" indent="-391158" defTabSz="514094">
              <a:lnSpc>
                <a:spcPct val="50000"/>
              </a:lnSpc>
              <a:spcBef>
                <a:spcPts val="3600"/>
              </a:spcBef>
              <a:defRPr sz="3100"/>
            </a:pPr>
            <a:r>
              <a:t>Remote Repositories</a:t>
            </a:r>
            <a:endParaRPr>
              <a:solidFill>
                <a:srgbClr val="9A9A9A"/>
              </a:solidFill>
            </a:endParaRPr>
          </a:p>
          <a:p>
            <a:pPr marL="391158" indent="-391158" defTabSz="514094">
              <a:spcBef>
                <a:spcPts val="3600"/>
              </a:spcBef>
              <a:defRPr sz="3100">
                <a:solidFill>
                  <a:srgbClr val="A6A6A6"/>
                </a:solidFill>
              </a:defRPr>
            </a:pPr>
            <a:r>
              <a:t>How to Submit Your Code to Gitlab</a:t>
            </a:r>
            <a:endParaRPr>
              <a:solidFill>
                <a:srgbClr val="9A9A9A"/>
              </a:solidFill>
            </a:endParaRPr>
          </a:p>
          <a:p>
            <a:pPr marL="391158" indent="-391158" defTabSz="514094">
              <a:spcBef>
                <a:spcPts val="3600"/>
              </a:spcBef>
              <a:defRPr sz="3100">
                <a:solidFill>
                  <a:srgbClr val="A6A6A6"/>
                </a:solidFill>
              </a:defRPr>
            </a:pPr>
            <a:r>
              <a:t>Tools &amp; References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Shape 229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Collaboration</a:t>
            </a:r>
          </a:p>
        </p:txBody>
      </p:sp>
      <p:sp>
        <p:nvSpPr>
          <p:cNvPr id="415" name="Shape 230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To work with others using git, you’ll need a server that store the repository.</a:t>
            </a:r>
          </a:p>
          <a:p>
            <a:pPr/>
            <a:r>
              <a:t>Git is distributed, which means</a:t>
            </a:r>
          </a:p>
          <a:p>
            <a:pPr lvl="2"/>
            <a:r>
              <a:t>Everyone can store a copy of the repository downloaded from the server to their computer and do their jobs independently.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Shape 233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73201">
              <a:defRPr sz="6400"/>
            </a:lvl1pPr>
          </a:lstStyle>
          <a:p>
            <a:pPr/>
            <a:r>
              <a:t>Collaboration Workflows (1/2)</a:t>
            </a:r>
          </a:p>
        </p:txBody>
      </p:sp>
      <p:sp>
        <p:nvSpPr>
          <p:cNvPr id="418" name="Shape 234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96900" indent="-596900" defTabSz="549148">
              <a:spcBef>
                <a:spcPts val="3900"/>
              </a:spcBef>
              <a:buSzPct val="100000"/>
              <a:buAutoNum type="arabicPeriod" startAt="1"/>
              <a:defRPr sz="3300"/>
            </a:pPr>
            <a:r>
              <a:t>If you don’t have the project, </a:t>
            </a:r>
            <a:r>
              <a:rPr i="1">
                <a:solidFill>
                  <a:schemeClr val="accent5"/>
                </a:solidFill>
              </a:rPr>
              <a:t>clone</a:t>
            </a:r>
            <a:r>
              <a:t> (download) the repository from the server.</a:t>
            </a:r>
          </a:p>
          <a:p>
            <a:pPr marL="596900" indent="-596900" defTabSz="549148">
              <a:spcBef>
                <a:spcPts val="3900"/>
              </a:spcBef>
              <a:buSzPct val="100000"/>
              <a:buAutoNum type="arabicPeriod" startAt="1"/>
              <a:defRPr sz="3300"/>
            </a:pPr>
            <a:r>
              <a:t>Do your work and commit the changes at local. Once done, </a:t>
            </a:r>
            <a:r>
              <a:rPr i="1">
                <a:solidFill>
                  <a:schemeClr val="accent5"/>
                </a:solidFill>
              </a:rPr>
              <a:t>push</a:t>
            </a:r>
            <a:r>
              <a:t> (upload) the repository to the server.</a:t>
            </a:r>
          </a:p>
          <a:p>
            <a:pPr marL="596900" indent="-596900" defTabSz="549148">
              <a:spcBef>
                <a:spcPts val="3900"/>
              </a:spcBef>
              <a:buSzPct val="100000"/>
              <a:buAutoNum type="arabicPeriod" startAt="1"/>
              <a:defRPr sz="3300"/>
            </a:pPr>
            <a:r>
              <a:t>If someone else modified the project, you can </a:t>
            </a:r>
            <a:r>
              <a:rPr i="1">
                <a:solidFill>
                  <a:schemeClr val="accent5"/>
                </a:solidFill>
              </a:rPr>
              <a:t>pull</a:t>
            </a:r>
            <a:r>
              <a:t> (sync) the repository to get the updated project.</a:t>
            </a:r>
          </a:p>
          <a:p>
            <a:pPr marL="596900" indent="-596900" defTabSz="549148">
              <a:spcBef>
                <a:spcPts val="3900"/>
              </a:spcBef>
              <a:buSzPct val="100000"/>
              <a:buAutoNum type="arabicPeriod" startAt="1"/>
              <a:defRPr sz="3300"/>
            </a:pPr>
            <a:r>
              <a:t>Repeat 2 and 3.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0" name="pasted-image.pdf" descr="pasted-image.pdf"/>
          <p:cNvPicPr>
            <a:picLocks noChangeAspect="1"/>
          </p:cNvPicPr>
          <p:nvPr/>
        </p:nvPicPr>
        <p:blipFill>
          <a:blip r:embed="rId2">
            <a:alphaModFix amt="0"/>
            <a:extLst/>
          </a:blip>
          <a:stretch>
            <a:fillRect/>
          </a:stretch>
        </p:blipFill>
        <p:spPr>
          <a:xfrm>
            <a:off x="5854534" y="3111500"/>
            <a:ext cx="1295734" cy="1572047"/>
          </a:xfrm>
          <a:prstGeom prst="rect">
            <a:avLst/>
          </a:prstGeom>
          <a:ln w="12700">
            <a:miter lim="400000"/>
          </a:ln>
        </p:spPr>
      </p:pic>
      <p:sp>
        <p:nvSpPr>
          <p:cNvPr id="421" name="Shape 238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73201">
              <a:defRPr sz="6400"/>
            </a:lvl1pPr>
          </a:lstStyle>
          <a:p>
            <a:pPr/>
            <a:r>
              <a:t>Collaboration Workflows (2/2)</a:t>
            </a:r>
          </a:p>
        </p:txBody>
      </p:sp>
      <p:pic>
        <p:nvPicPr>
          <p:cNvPr id="422" name="pasted-image.pdf" descr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54534" y="3111500"/>
            <a:ext cx="1295734" cy="1572047"/>
          </a:xfrm>
          <a:prstGeom prst="rect">
            <a:avLst/>
          </a:prstGeom>
          <a:ln w="12700">
            <a:miter lim="400000"/>
          </a:ln>
        </p:spPr>
      </p:pic>
      <p:sp>
        <p:nvSpPr>
          <p:cNvPr id="423" name="Shape 240"/>
          <p:cNvSpPr txBox="1"/>
          <p:nvPr/>
        </p:nvSpPr>
        <p:spPr>
          <a:xfrm>
            <a:off x="3283506" y="7763526"/>
            <a:ext cx="1643047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>
                <a:solidFill>
                  <a:srgbClr val="53585F"/>
                </a:solidFill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pPr/>
            <a:r>
              <a:t>Local A</a:t>
            </a:r>
          </a:p>
        </p:txBody>
      </p:sp>
      <p:sp>
        <p:nvSpPr>
          <p:cNvPr id="424" name="Shape 241"/>
          <p:cNvSpPr txBox="1"/>
          <p:nvPr/>
        </p:nvSpPr>
        <p:spPr>
          <a:xfrm>
            <a:off x="8163527" y="7763526"/>
            <a:ext cx="1472490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>
                <a:solidFill>
                  <a:srgbClr val="53585F"/>
                </a:solidFill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pPr/>
            <a:r>
              <a:t>Local B</a:t>
            </a:r>
          </a:p>
        </p:txBody>
      </p:sp>
      <p:sp>
        <p:nvSpPr>
          <p:cNvPr id="425" name="Shape 242"/>
          <p:cNvSpPr txBox="1"/>
          <p:nvPr/>
        </p:nvSpPr>
        <p:spPr>
          <a:xfrm>
            <a:off x="5883102" y="4765408"/>
            <a:ext cx="1238595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>
                <a:solidFill>
                  <a:srgbClr val="53585F"/>
                </a:solidFill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pPr/>
            <a:r>
              <a:t>Server</a:t>
            </a:r>
          </a:p>
        </p:txBody>
      </p:sp>
      <p:pic>
        <p:nvPicPr>
          <p:cNvPr id="426" name="pasted-image.pdf" descr="pasted-image.pdf"/>
          <p:cNvPicPr>
            <a:picLocks noChangeAspect="1"/>
          </p:cNvPicPr>
          <p:nvPr/>
        </p:nvPicPr>
        <p:blipFill>
          <a:blip r:embed="rId2">
            <a:alphaModFix amt="0"/>
            <a:extLst/>
          </a:blip>
          <a:stretch>
            <a:fillRect/>
          </a:stretch>
        </p:blipFill>
        <p:spPr>
          <a:xfrm>
            <a:off x="5854534" y="3111500"/>
            <a:ext cx="1295734" cy="1572047"/>
          </a:xfrm>
          <a:prstGeom prst="rect">
            <a:avLst/>
          </a:prstGeom>
          <a:ln w="12700">
            <a:miter lim="400000"/>
          </a:ln>
        </p:spPr>
      </p:pic>
      <p:sp>
        <p:nvSpPr>
          <p:cNvPr id="427" name="Shape 244"/>
          <p:cNvSpPr txBox="1"/>
          <p:nvPr/>
        </p:nvSpPr>
        <p:spPr>
          <a:xfrm>
            <a:off x="3613538" y="5486399"/>
            <a:ext cx="982981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500">
                <a:solidFill>
                  <a:schemeClr val="accent5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/>
            <a:r>
              <a:t>Clone</a:t>
            </a:r>
          </a:p>
        </p:txBody>
      </p:sp>
      <p:sp>
        <p:nvSpPr>
          <p:cNvPr id="428" name="Shape 245"/>
          <p:cNvSpPr txBox="1"/>
          <p:nvPr/>
        </p:nvSpPr>
        <p:spPr>
          <a:xfrm>
            <a:off x="8408281" y="5486399"/>
            <a:ext cx="982981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500">
                <a:solidFill>
                  <a:schemeClr val="accent5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/>
            <a:r>
              <a:t>Clone</a:t>
            </a:r>
          </a:p>
        </p:txBody>
      </p:sp>
      <p:pic>
        <p:nvPicPr>
          <p:cNvPr id="429" name="pasted-image.pdf" descr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251904" y="6124164"/>
            <a:ext cx="1295734" cy="1572049"/>
          </a:xfrm>
          <a:prstGeom prst="rect">
            <a:avLst/>
          </a:prstGeom>
          <a:ln w="12700">
            <a:miter lim="400000"/>
          </a:ln>
        </p:spPr>
      </p:pic>
      <p:pic>
        <p:nvPicPr>
          <p:cNvPr id="430" name="pasted-image.pdf" descr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57161" y="6124164"/>
            <a:ext cx="1295734" cy="157204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mph" nodeType="afterEffect" presetID="9" grpId="2" fill="hold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 fill="hold"/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.00"/>
                                      </p:to>
                                    </p:set>
                                    <p:animEffect filter="image" prLst="opacity: 1.00; ">
                                      <p:cBhvr>
                                        <p:cTn id="10" dur="indefinite" fill="hold"/>
                                        <p:tgtEl>
                                          <p:spTgt spid="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Class="path" nodeType="afterEffect" presetSubtype="0" presetID="-1" grpId="3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-0.184345 0.308537" origin="layout" pathEditMode="relative">
                                      <p:cBhvr>
                                        <p:cTn id="13" dur="500" fill="hold"/>
                                        <p:tgtEl>
                                          <p:spTgt spid="4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Class="entr" nodeType="afterEffect" presetID="9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7" dur="500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Class="entr" nodeType="after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Class="entr" nodeType="afterEffect" presetSubtype="0" presetID="1" grpId="6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mph" nodeType="afterEffect" presetID="9" grpId="7" fill="hold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indefinite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.00"/>
                                      </p:to>
                                    </p:set>
                                    <p:animEffect filter="image" prLst="opacity: 1.00; ">
                                      <p:cBhvr>
                                        <p:cTn id="27" dur="indefinite" fill="hold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Class="path" nodeType="afterEffect" presetSubtype="0" presetID="-1" grpId="8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184345 0.308537" origin="layout" pathEditMode="relative">
                                      <p:cBhvr>
                                        <p:cTn id="30" dur="1000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Class="entr" nodeType="afterEffect" presetID="9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4" dur="1000"/>
                                        <p:tgtEl>
                                          <p:spTgt spid="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Class="entr" nodeType="afterEffect" presetSubtype="0" presetID="1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29" grpId="10"/>
      <p:bldP build="whole" bldLvl="1" animBg="1" rev="0" advAuto="0" spid="426" grpId="7"/>
      <p:bldP build="whole" bldLvl="1" animBg="1" rev="0" advAuto="0" spid="430" grpId="5"/>
      <p:bldP build="whole" bldLvl="1" animBg="1" rev="0" advAuto="0" spid="427" grpId="1"/>
      <p:bldP build="whole" bldLvl="1" animBg="1" rev="0" advAuto="0" spid="420" grpId="2"/>
      <p:bldP build="whole" bldLvl="1" animBg="1" rev="0" advAuto="0" spid="423" grpId="4"/>
      <p:bldP build="whole" bldLvl="1" animBg="1" rev="0" advAuto="0" spid="424" grpId="9"/>
      <p:bldP build="whole" bldLvl="1" animBg="1" rev="0" advAuto="0" spid="428" grpId="6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2" name="pasted-image.pdf" descr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54534" y="3111500"/>
            <a:ext cx="1295734" cy="1572047"/>
          </a:xfrm>
          <a:prstGeom prst="rect">
            <a:avLst/>
          </a:prstGeom>
          <a:ln w="12700">
            <a:miter lim="400000"/>
          </a:ln>
        </p:spPr>
      </p:pic>
      <p:pic>
        <p:nvPicPr>
          <p:cNvPr id="433" name="pasted-image.pdf" descr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57161" y="6124164"/>
            <a:ext cx="1295734" cy="1572049"/>
          </a:xfrm>
          <a:prstGeom prst="rect">
            <a:avLst/>
          </a:prstGeom>
          <a:ln w="12700">
            <a:miter lim="400000"/>
          </a:ln>
        </p:spPr>
      </p:pic>
      <p:sp>
        <p:nvSpPr>
          <p:cNvPr id="434" name="Shape 250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73201">
              <a:defRPr sz="6400"/>
            </a:lvl1pPr>
          </a:lstStyle>
          <a:p>
            <a:pPr/>
            <a:r>
              <a:t>Collaboration Workflows (2/2)</a:t>
            </a:r>
          </a:p>
        </p:txBody>
      </p:sp>
      <p:sp>
        <p:nvSpPr>
          <p:cNvPr id="435" name="Shape 251"/>
          <p:cNvSpPr txBox="1"/>
          <p:nvPr/>
        </p:nvSpPr>
        <p:spPr>
          <a:xfrm>
            <a:off x="3283506" y="7763526"/>
            <a:ext cx="1643047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>
                <a:solidFill>
                  <a:srgbClr val="53585F"/>
                </a:solidFill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pPr/>
            <a:r>
              <a:t>Local A</a:t>
            </a:r>
          </a:p>
        </p:txBody>
      </p:sp>
      <p:sp>
        <p:nvSpPr>
          <p:cNvPr id="436" name="Shape 252"/>
          <p:cNvSpPr txBox="1"/>
          <p:nvPr/>
        </p:nvSpPr>
        <p:spPr>
          <a:xfrm>
            <a:off x="8163527" y="7763526"/>
            <a:ext cx="1472490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>
                <a:solidFill>
                  <a:srgbClr val="53585F"/>
                </a:solidFill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pPr/>
            <a:r>
              <a:t>Local B</a:t>
            </a:r>
          </a:p>
        </p:txBody>
      </p:sp>
      <p:sp>
        <p:nvSpPr>
          <p:cNvPr id="437" name="Shape 253"/>
          <p:cNvSpPr txBox="1"/>
          <p:nvPr/>
        </p:nvSpPr>
        <p:spPr>
          <a:xfrm>
            <a:off x="5883102" y="4765408"/>
            <a:ext cx="1238595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>
                <a:solidFill>
                  <a:srgbClr val="53585F"/>
                </a:solidFill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pPr/>
            <a:r>
              <a:t>Server</a:t>
            </a:r>
          </a:p>
        </p:txBody>
      </p:sp>
      <p:pic>
        <p:nvPicPr>
          <p:cNvPr id="438" name="pasted-image.pdf" descr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251904" y="6124164"/>
            <a:ext cx="1295734" cy="1572049"/>
          </a:xfrm>
          <a:prstGeom prst="rect">
            <a:avLst/>
          </a:prstGeom>
          <a:ln w="12700">
            <a:miter lim="400000"/>
          </a:ln>
        </p:spPr>
      </p:pic>
      <p:sp>
        <p:nvSpPr>
          <p:cNvPr id="439" name="Shape 255"/>
          <p:cNvSpPr txBox="1"/>
          <p:nvPr/>
        </p:nvSpPr>
        <p:spPr>
          <a:xfrm>
            <a:off x="3468122" y="5486399"/>
            <a:ext cx="1273811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500">
                <a:solidFill>
                  <a:schemeClr val="accent5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/>
            <a:r>
              <a:t>Commit</a:t>
            </a:r>
          </a:p>
        </p:txBody>
      </p:sp>
      <p:grpSp>
        <p:nvGrpSpPr>
          <p:cNvPr id="442" name="Shape 256"/>
          <p:cNvGrpSpPr/>
          <p:nvPr/>
        </p:nvGrpSpPr>
        <p:grpSpPr>
          <a:xfrm>
            <a:off x="3722639" y="6527799"/>
            <a:ext cx="764781" cy="764782"/>
            <a:chOff x="0" y="0"/>
            <a:chExt cx="764780" cy="764780"/>
          </a:xfrm>
        </p:grpSpPr>
        <p:sp>
          <p:nvSpPr>
            <p:cNvPr id="440" name="圓形"/>
            <p:cNvSpPr/>
            <p:nvPr/>
          </p:nvSpPr>
          <p:spPr>
            <a:xfrm>
              <a:off x="-1" y="-1"/>
              <a:ext cx="764782" cy="764782"/>
            </a:xfrm>
            <a:prstGeom prst="ellipse">
              <a:avLst/>
            </a:prstGeom>
            <a:blipFill rotWithShape="1">
              <a:blip r:embed="rId3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1" sz="2400">
                  <a:solidFill>
                    <a:srgbClr val="FFFFFF"/>
                  </a:solidFill>
                  <a:latin typeface="Avenir Next Condensed"/>
                  <a:ea typeface="Avenir Next Condensed"/>
                  <a:cs typeface="Avenir Next Condensed"/>
                  <a:sym typeface="Avenir Next Condensed"/>
                </a:defRPr>
              </a:pPr>
            </a:p>
          </p:txBody>
        </p:sp>
        <p:sp>
          <p:nvSpPr>
            <p:cNvPr id="441" name="A"/>
            <p:cNvSpPr txBox="1"/>
            <p:nvPr/>
          </p:nvSpPr>
          <p:spPr>
            <a:xfrm>
              <a:off x="111999" y="122039"/>
              <a:ext cx="540781" cy="520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1" sz="2400">
                  <a:solidFill>
                    <a:srgbClr val="FFFFFF"/>
                  </a:solidFill>
                  <a:latin typeface="Avenir Next Condensed"/>
                  <a:ea typeface="Avenir Next Condensed"/>
                  <a:cs typeface="Avenir Next Condensed"/>
                  <a:sym typeface="Avenir Next Condensed"/>
                </a:defRPr>
              </a:lvl1pPr>
            </a:lstStyle>
            <a:p>
              <a:pPr/>
              <a:r>
                <a:t>A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16" presetID="23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750" fill="hold"/>
                                        <p:tgtEl>
                                          <p:spTgt spid="4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750" fill="hold"/>
                                        <p:tgtEl>
                                          <p:spTgt spid="4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Class="exit" nodeType="after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14" dur="1000" fill="hold"/>
                                        <p:tgtEl>
                                          <p:spTgt spid="4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39" grpId="3"/>
      <p:bldP build="whole" bldLvl="1" animBg="1" rev="0" advAuto="0" spid="439" grpId="1"/>
      <p:bldP build="whole" bldLvl="1" animBg="1" rev="0" advAuto="0" spid="442" grpId="2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pasted-image.pdf" descr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54534" y="3111500"/>
            <a:ext cx="1295734" cy="157204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49" name="Group 262"/>
          <p:cNvGrpSpPr/>
          <p:nvPr/>
        </p:nvGrpSpPr>
        <p:grpSpPr>
          <a:xfrm>
            <a:off x="3457161" y="6121399"/>
            <a:ext cx="1295735" cy="1572050"/>
            <a:chOff x="0" y="0"/>
            <a:chExt cx="1295733" cy="1572048"/>
          </a:xfrm>
        </p:grpSpPr>
        <p:pic>
          <p:nvPicPr>
            <p:cNvPr id="445" name="pasted-image.pdf" descr="pasted-image.pd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-1"/>
              <a:ext cx="1295735" cy="15720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448" name="Shape 261"/>
            <p:cNvGrpSpPr/>
            <p:nvPr/>
          </p:nvGrpSpPr>
          <p:grpSpPr>
            <a:xfrm>
              <a:off x="265477" y="403634"/>
              <a:ext cx="764781" cy="764781"/>
              <a:chOff x="0" y="0"/>
              <a:chExt cx="764780" cy="764780"/>
            </a:xfrm>
          </p:grpSpPr>
          <p:sp>
            <p:nvSpPr>
              <p:cNvPr id="446" name="圓形"/>
              <p:cNvSpPr/>
              <p:nvPr/>
            </p:nvSpPr>
            <p:spPr>
              <a:xfrm>
                <a:off x="-1" y="-1"/>
                <a:ext cx="764782" cy="764782"/>
              </a:xfrm>
              <a:prstGeom prst="ellipse">
                <a:avLst/>
              </a:prstGeom>
              <a:blipFill rotWithShape="1">
                <a:blip r:embed="rId3"/>
                <a:srcRect l="0" t="0" r="0" b="0"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sx="100000" sy="100000" kx="0" ky="0" algn="b" rotWithShape="0" blurRad="38100" dist="25400" dir="540000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1" sz="2400">
                    <a:solidFill>
                      <a:srgbClr val="FFFFFF"/>
                    </a:solidFill>
                    <a:latin typeface="Avenir Next Condensed"/>
                    <a:ea typeface="Avenir Next Condensed"/>
                    <a:cs typeface="Avenir Next Condensed"/>
                    <a:sym typeface="Avenir Next Condensed"/>
                  </a:defRPr>
                </a:pPr>
              </a:p>
            </p:txBody>
          </p:sp>
          <p:sp>
            <p:nvSpPr>
              <p:cNvPr id="447" name="A"/>
              <p:cNvSpPr txBox="1"/>
              <p:nvPr/>
            </p:nvSpPr>
            <p:spPr>
              <a:xfrm>
                <a:off x="111999" y="122039"/>
                <a:ext cx="540781" cy="520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>
                  <a:defRPr b="1" sz="2400">
                    <a:solidFill>
                      <a:srgbClr val="FFFFFF"/>
                    </a:solidFill>
                    <a:latin typeface="Avenir Next Condensed"/>
                    <a:ea typeface="Avenir Next Condensed"/>
                    <a:cs typeface="Avenir Next Condensed"/>
                    <a:sym typeface="Avenir Next Condensed"/>
                  </a:defRPr>
                </a:lvl1pPr>
              </a:lstStyle>
              <a:p>
                <a:pPr/>
                <a:r>
                  <a:t>A</a:t>
                </a:r>
              </a:p>
            </p:txBody>
          </p:sp>
        </p:grpSp>
      </p:grpSp>
      <p:grpSp>
        <p:nvGrpSpPr>
          <p:cNvPr id="454" name="Group 265"/>
          <p:cNvGrpSpPr/>
          <p:nvPr/>
        </p:nvGrpSpPr>
        <p:grpSpPr>
          <a:xfrm>
            <a:off x="3457161" y="6121399"/>
            <a:ext cx="1295735" cy="1572050"/>
            <a:chOff x="0" y="0"/>
            <a:chExt cx="1295733" cy="1572048"/>
          </a:xfrm>
        </p:grpSpPr>
        <p:pic>
          <p:nvPicPr>
            <p:cNvPr id="450" name="pasted-image.pdf" descr="pasted-image.pd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-1"/>
              <a:ext cx="1295735" cy="15720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453" name="Shape 264"/>
            <p:cNvGrpSpPr/>
            <p:nvPr/>
          </p:nvGrpSpPr>
          <p:grpSpPr>
            <a:xfrm>
              <a:off x="265477" y="403634"/>
              <a:ext cx="764781" cy="764781"/>
              <a:chOff x="0" y="0"/>
              <a:chExt cx="764780" cy="764780"/>
            </a:xfrm>
          </p:grpSpPr>
          <p:sp>
            <p:nvSpPr>
              <p:cNvPr id="451" name="圓形"/>
              <p:cNvSpPr/>
              <p:nvPr/>
            </p:nvSpPr>
            <p:spPr>
              <a:xfrm>
                <a:off x="-1" y="-1"/>
                <a:ext cx="764782" cy="764782"/>
              </a:xfrm>
              <a:prstGeom prst="ellipse">
                <a:avLst/>
              </a:prstGeom>
              <a:blipFill rotWithShape="1">
                <a:blip r:embed="rId3"/>
                <a:srcRect l="0" t="0" r="0" b="0"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sx="100000" sy="100000" kx="0" ky="0" algn="b" rotWithShape="0" blurRad="38100" dist="25400" dir="540000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1" sz="2400">
                    <a:solidFill>
                      <a:srgbClr val="FFFFFF"/>
                    </a:solidFill>
                    <a:latin typeface="Avenir Next Condensed"/>
                    <a:ea typeface="Avenir Next Condensed"/>
                    <a:cs typeface="Avenir Next Condensed"/>
                    <a:sym typeface="Avenir Next Condensed"/>
                  </a:defRPr>
                </a:pPr>
              </a:p>
            </p:txBody>
          </p:sp>
          <p:sp>
            <p:nvSpPr>
              <p:cNvPr id="452" name="A"/>
              <p:cNvSpPr txBox="1"/>
              <p:nvPr/>
            </p:nvSpPr>
            <p:spPr>
              <a:xfrm>
                <a:off x="111999" y="122039"/>
                <a:ext cx="540781" cy="520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>
                  <a:defRPr b="1" sz="2400">
                    <a:solidFill>
                      <a:srgbClr val="FFFFFF"/>
                    </a:solidFill>
                    <a:latin typeface="Avenir Next Condensed"/>
                    <a:ea typeface="Avenir Next Condensed"/>
                    <a:cs typeface="Avenir Next Condensed"/>
                    <a:sym typeface="Avenir Next Condensed"/>
                  </a:defRPr>
                </a:lvl1pPr>
              </a:lstStyle>
              <a:p>
                <a:pPr/>
                <a:r>
                  <a:t>A</a:t>
                </a:r>
              </a:p>
            </p:txBody>
          </p:sp>
        </p:grpSp>
      </p:grpSp>
      <p:sp>
        <p:nvSpPr>
          <p:cNvPr id="455" name="Shape 266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73201">
              <a:defRPr sz="6400"/>
            </a:lvl1pPr>
          </a:lstStyle>
          <a:p>
            <a:pPr/>
            <a:r>
              <a:t>Collaboration Workflows (2/2)</a:t>
            </a:r>
          </a:p>
        </p:txBody>
      </p:sp>
      <p:sp>
        <p:nvSpPr>
          <p:cNvPr id="456" name="Shape 267"/>
          <p:cNvSpPr txBox="1"/>
          <p:nvPr/>
        </p:nvSpPr>
        <p:spPr>
          <a:xfrm>
            <a:off x="3283506" y="7763526"/>
            <a:ext cx="1643047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>
                <a:solidFill>
                  <a:srgbClr val="53585F"/>
                </a:solidFill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pPr/>
            <a:r>
              <a:t>Local A</a:t>
            </a:r>
          </a:p>
        </p:txBody>
      </p:sp>
      <p:sp>
        <p:nvSpPr>
          <p:cNvPr id="457" name="Shape 268"/>
          <p:cNvSpPr txBox="1"/>
          <p:nvPr/>
        </p:nvSpPr>
        <p:spPr>
          <a:xfrm>
            <a:off x="8163527" y="7763526"/>
            <a:ext cx="1472490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>
                <a:solidFill>
                  <a:srgbClr val="53585F"/>
                </a:solidFill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pPr/>
            <a:r>
              <a:t>Local B</a:t>
            </a:r>
          </a:p>
        </p:txBody>
      </p:sp>
      <p:sp>
        <p:nvSpPr>
          <p:cNvPr id="458" name="Shape 269"/>
          <p:cNvSpPr txBox="1"/>
          <p:nvPr/>
        </p:nvSpPr>
        <p:spPr>
          <a:xfrm>
            <a:off x="5883102" y="4765408"/>
            <a:ext cx="1238595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>
                <a:solidFill>
                  <a:srgbClr val="53585F"/>
                </a:solidFill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pPr/>
            <a:r>
              <a:t>Server</a:t>
            </a:r>
          </a:p>
        </p:txBody>
      </p:sp>
      <p:pic>
        <p:nvPicPr>
          <p:cNvPr id="459" name="pasted-image.pdf" descr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251904" y="6121400"/>
            <a:ext cx="1295735" cy="1572047"/>
          </a:xfrm>
          <a:prstGeom prst="rect">
            <a:avLst/>
          </a:prstGeom>
          <a:ln w="12700">
            <a:miter lim="400000"/>
          </a:ln>
        </p:spPr>
      </p:pic>
      <p:sp>
        <p:nvSpPr>
          <p:cNvPr id="460" name="Shape 271"/>
          <p:cNvSpPr txBox="1"/>
          <p:nvPr/>
        </p:nvSpPr>
        <p:spPr>
          <a:xfrm>
            <a:off x="3708152" y="5486399"/>
            <a:ext cx="793751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500">
                <a:solidFill>
                  <a:schemeClr val="accent5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/>
            <a:r>
              <a:t>Push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path" nodeType="afterEffect" presetSubtype="0" presetID="-1" grpId="2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184345 -0.308594" origin="layout" pathEditMode="relative">
                                      <p:cBhvr>
                                        <p:cTn id="11" dur="1000" fill="hold"/>
                                        <p:tgtEl>
                                          <p:spTgt spid="4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Class="exit" nodeType="after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14" dur="1000" fill="hold"/>
                                        <p:tgtEl>
                                          <p:spTgt spid="4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60" grpId="1"/>
      <p:bldP build="whole" bldLvl="1" animBg="1" rev="0" advAuto="0" spid="460" grpId="3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6" name="Group 276"/>
          <p:cNvGrpSpPr/>
          <p:nvPr/>
        </p:nvGrpSpPr>
        <p:grpSpPr>
          <a:xfrm>
            <a:off x="5854532" y="3111499"/>
            <a:ext cx="1295735" cy="1572050"/>
            <a:chOff x="0" y="0"/>
            <a:chExt cx="1295733" cy="1572048"/>
          </a:xfrm>
        </p:grpSpPr>
        <p:pic>
          <p:nvPicPr>
            <p:cNvPr id="462" name="pasted-image.pdf" descr="pasted-image.pd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-1"/>
              <a:ext cx="1295735" cy="15720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465" name="Shape 275"/>
            <p:cNvGrpSpPr/>
            <p:nvPr/>
          </p:nvGrpSpPr>
          <p:grpSpPr>
            <a:xfrm>
              <a:off x="265477" y="403634"/>
              <a:ext cx="764781" cy="764781"/>
              <a:chOff x="0" y="0"/>
              <a:chExt cx="764780" cy="764780"/>
            </a:xfrm>
          </p:grpSpPr>
          <p:sp>
            <p:nvSpPr>
              <p:cNvPr id="463" name="圓形"/>
              <p:cNvSpPr/>
              <p:nvPr/>
            </p:nvSpPr>
            <p:spPr>
              <a:xfrm>
                <a:off x="-1" y="-1"/>
                <a:ext cx="764782" cy="764782"/>
              </a:xfrm>
              <a:prstGeom prst="ellipse">
                <a:avLst/>
              </a:prstGeom>
              <a:blipFill rotWithShape="1">
                <a:blip r:embed="rId3"/>
                <a:srcRect l="0" t="0" r="0" b="0"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sx="100000" sy="100000" kx="0" ky="0" algn="b" rotWithShape="0" blurRad="38100" dist="25400" dir="540000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1" sz="2400">
                    <a:solidFill>
                      <a:srgbClr val="FFFFFF"/>
                    </a:solidFill>
                    <a:latin typeface="Avenir Next Condensed"/>
                    <a:ea typeface="Avenir Next Condensed"/>
                    <a:cs typeface="Avenir Next Condensed"/>
                    <a:sym typeface="Avenir Next Condensed"/>
                  </a:defRPr>
                </a:pPr>
              </a:p>
            </p:txBody>
          </p:sp>
          <p:sp>
            <p:nvSpPr>
              <p:cNvPr id="464" name="A"/>
              <p:cNvSpPr txBox="1"/>
              <p:nvPr/>
            </p:nvSpPr>
            <p:spPr>
              <a:xfrm>
                <a:off x="111999" y="122039"/>
                <a:ext cx="540781" cy="520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>
                  <a:defRPr b="1" sz="2400">
                    <a:solidFill>
                      <a:srgbClr val="FFFFFF"/>
                    </a:solidFill>
                    <a:latin typeface="Avenir Next Condensed"/>
                    <a:ea typeface="Avenir Next Condensed"/>
                    <a:cs typeface="Avenir Next Condensed"/>
                    <a:sym typeface="Avenir Next Condensed"/>
                  </a:defRPr>
                </a:lvl1pPr>
              </a:lstStyle>
              <a:p>
                <a:pPr/>
                <a:r>
                  <a:t>A</a:t>
                </a:r>
              </a:p>
            </p:txBody>
          </p:sp>
        </p:grpSp>
      </p:grpSp>
      <p:sp>
        <p:nvSpPr>
          <p:cNvPr id="467" name="Shape 277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73201">
              <a:defRPr sz="6400"/>
            </a:lvl1pPr>
          </a:lstStyle>
          <a:p>
            <a:pPr/>
            <a:r>
              <a:t>Collaboration Workflows (2/2)</a:t>
            </a:r>
          </a:p>
        </p:txBody>
      </p:sp>
      <p:sp>
        <p:nvSpPr>
          <p:cNvPr id="468" name="Shape 278"/>
          <p:cNvSpPr txBox="1"/>
          <p:nvPr/>
        </p:nvSpPr>
        <p:spPr>
          <a:xfrm>
            <a:off x="3283506" y="7763526"/>
            <a:ext cx="1643047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>
                <a:solidFill>
                  <a:srgbClr val="53585F"/>
                </a:solidFill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pPr/>
            <a:r>
              <a:t>Local A</a:t>
            </a:r>
          </a:p>
        </p:txBody>
      </p:sp>
      <p:sp>
        <p:nvSpPr>
          <p:cNvPr id="469" name="Shape 279"/>
          <p:cNvSpPr txBox="1"/>
          <p:nvPr/>
        </p:nvSpPr>
        <p:spPr>
          <a:xfrm>
            <a:off x="8163527" y="7763526"/>
            <a:ext cx="1472490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>
                <a:solidFill>
                  <a:srgbClr val="53585F"/>
                </a:solidFill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pPr/>
            <a:r>
              <a:t>Local B</a:t>
            </a:r>
          </a:p>
        </p:txBody>
      </p:sp>
      <p:sp>
        <p:nvSpPr>
          <p:cNvPr id="470" name="Shape 280"/>
          <p:cNvSpPr txBox="1"/>
          <p:nvPr/>
        </p:nvSpPr>
        <p:spPr>
          <a:xfrm>
            <a:off x="5883102" y="4765408"/>
            <a:ext cx="1238595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>
                <a:solidFill>
                  <a:srgbClr val="53585F"/>
                </a:solidFill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pPr/>
            <a:r>
              <a:t>Server</a:t>
            </a:r>
          </a:p>
        </p:txBody>
      </p:sp>
      <p:pic>
        <p:nvPicPr>
          <p:cNvPr id="471" name="pasted-image.pdf" descr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251904" y="6121400"/>
            <a:ext cx="1295735" cy="157204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76" name="Group 284"/>
          <p:cNvGrpSpPr/>
          <p:nvPr/>
        </p:nvGrpSpPr>
        <p:grpSpPr>
          <a:xfrm>
            <a:off x="3457161" y="6121399"/>
            <a:ext cx="1295735" cy="1572050"/>
            <a:chOff x="0" y="0"/>
            <a:chExt cx="1295733" cy="1572048"/>
          </a:xfrm>
        </p:grpSpPr>
        <p:pic>
          <p:nvPicPr>
            <p:cNvPr id="472" name="pasted-image.pdf" descr="pasted-image.pd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-1"/>
              <a:ext cx="1295735" cy="15720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475" name="Shape 283"/>
            <p:cNvGrpSpPr/>
            <p:nvPr/>
          </p:nvGrpSpPr>
          <p:grpSpPr>
            <a:xfrm>
              <a:off x="265477" y="403634"/>
              <a:ext cx="764781" cy="764781"/>
              <a:chOff x="0" y="0"/>
              <a:chExt cx="764780" cy="764780"/>
            </a:xfrm>
          </p:grpSpPr>
          <p:sp>
            <p:nvSpPr>
              <p:cNvPr id="473" name="圓形"/>
              <p:cNvSpPr/>
              <p:nvPr/>
            </p:nvSpPr>
            <p:spPr>
              <a:xfrm>
                <a:off x="-1" y="-1"/>
                <a:ext cx="764782" cy="764782"/>
              </a:xfrm>
              <a:prstGeom prst="ellipse">
                <a:avLst/>
              </a:prstGeom>
              <a:blipFill rotWithShape="1">
                <a:blip r:embed="rId3"/>
                <a:srcRect l="0" t="0" r="0" b="0"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sx="100000" sy="100000" kx="0" ky="0" algn="b" rotWithShape="0" blurRad="38100" dist="25400" dir="540000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1" sz="2400">
                    <a:solidFill>
                      <a:srgbClr val="FFFFFF"/>
                    </a:solidFill>
                    <a:latin typeface="Avenir Next Condensed"/>
                    <a:ea typeface="Avenir Next Condensed"/>
                    <a:cs typeface="Avenir Next Condensed"/>
                    <a:sym typeface="Avenir Next Condensed"/>
                  </a:defRPr>
                </a:pPr>
              </a:p>
            </p:txBody>
          </p:sp>
          <p:sp>
            <p:nvSpPr>
              <p:cNvPr id="474" name="A"/>
              <p:cNvSpPr txBox="1"/>
              <p:nvPr/>
            </p:nvSpPr>
            <p:spPr>
              <a:xfrm>
                <a:off x="111999" y="122039"/>
                <a:ext cx="540781" cy="520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>
                  <a:defRPr b="1" sz="2400">
                    <a:solidFill>
                      <a:srgbClr val="FFFFFF"/>
                    </a:solidFill>
                    <a:latin typeface="Avenir Next Condensed"/>
                    <a:ea typeface="Avenir Next Condensed"/>
                    <a:cs typeface="Avenir Next Condensed"/>
                    <a:sym typeface="Avenir Next Condensed"/>
                  </a:defRPr>
                </a:lvl1pPr>
              </a:lstStyle>
              <a:p>
                <a:pPr/>
                <a:r>
                  <a:t>A</a:t>
                </a:r>
              </a:p>
            </p:txBody>
          </p:sp>
        </p:grpSp>
      </p:grpSp>
      <p:sp>
        <p:nvSpPr>
          <p:cNvPr id="477" name="Shape 285"/>
          <p:cNvSpPr txBox="1"/>
          <p:nvPr/>
        </p:nvSpPr>
        <p:spPr>
          <a:xfrm>
            <a:off x="8585922" y="5486399"/>
            <a:ext cx="627698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500">
                <a:solidFill>
                  <a:schemeClr val="accent5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/>
            <a:r>
              <a:t>Pull</a:t>
            </a:r>
          </a:p>
        </p:txBody>
      </p:sp>
      <p:grpSp>
        <p:nvGrpSpPr>
          <p:cNvPr id="482" name="Group 288"/>
          <p:cNvGrpSpPr/>
          <p:nvPr/>
        </p:nvGrpSpPr>
        <p:grpSpPr>
          <a:xfrm>
            <a:off x="5854532" y="3111499"/>
            <a:ext cx="1295735" cy="1572050"/>
            <a:chOff x="0" y="0"/>
            <a:chExt cx="1295733" cy="1572048"/>
          </a:xfrm>
        </p:grpSpPr>
        <p:pic>
          <p:nvPicPr>
            <p:cNvPr id="478" name="pasted-image.pdf" descr="pasted-image.pd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-1"/>
              <a:ext cx="1295735" cy="15720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481" name="Shape 287"/>
            <p:cNvGrpSpPr/>
            <p:nvPr/>
          </p:nvGrpSpPr>
          <p:grpSpPr>
            <a:xfrm>
              <a:off x="265477" y="403634"/>
              <a:ext cx="764781" cy="764781"/>
              <a:chOff x="0" y="0"/>
              <a:chExt cx="764780" cy="764780"/>
            </a:xfrm>
          </p:grpSpPr>
          <p:sp>
            <p:nvSpPr>
              <p:cNvPr id="479" name="圓形"/>
              <p:cNvSpPr/>
              <p:nvPr/>
            </p:nvSpPr>
            <p:spPr>
              <a:xfrm>
                <a:off x="-1" y="-1"/>
                <a:ext cx="764782" cy="764782"/>
              </a:xfrm>
              <a:prstGeom prst="ellipse">
                <a:avLst/>
              </a:prstGeom>
              <a:blipFill rotWithShape="1">
                <a:blip r:embed="rId3"/>
                <a:srcRect l="0" t="0" r="0" b="0"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sx="100000" sy="100000" kx="0" ky="0" algn="b" rotWithShape="0" blurRad="38100" dist="25400" dir="540000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1" sz="2400">
                    <a:solidFill>
                      <a:srgbClr val="FFFFFF"/>
                    </a:solidFill>
                    <a:latin typeface="Avenir Next Condensed"/>
                    <a:ea typeface="Avenir Next Condensed"/>
                    <a:cs typeface="Avenir Next Condensed"/>
                    <a:sym typeface="Avenir Next Condensed"/>
                  </a:defRPr>
                </a:pPr>
              </a:p>
            </p:txBody>
          </p:sp>
          <p:sp>
            <p:nvSpPr>
              <p:cNvPr id="480" name="A"/>
              <p:cNvSpPr txBox="1"/>
              <p:nvPr/>
            </p:nvSpPr>
            <p:spPr>
              <a:xfrm>
                <a:off x="111999" y="122039"/>
                <a:ext cx="540781" cy="520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>
                  <a:defRPr b="1" sz="2400">
                    <a:solidFill>
                      <a:srgbClr val="FFFFFF"/>
                    </a:solidFill>
                    <a:latin typeface="Avenir Next Condensed"/>
                    <a:ea typeface="Avenir Next Condensed"/>
                    <a:cs typeface="Avenir Next Condensed"/>
                    <a:sym typeface="Avenir Next Condensed"/>
                  </a:defRPr>
                </a:lvl1pPr>
              </a:lstStyle>
              <a:p>
                <a:pPr/>
                <a:r>
                  <a:t>A</a:t>
                </a:r>
              </a:p>
            </p:txBody>
          </p:sp>
        </p:grp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path" nodeType="afterEffect" presetSubtype="0" presetID="-1" grpId="2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184345 0.308594" origin="layout" pathEditMode="relative">
                                      <p:cBhvr>
                                        <p:cTn id="11" dur="1000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77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0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Teaching Assistants</a:t>
            </a:r>
          </a:p>
        </p:txBody>
      </p:sp>
      <p:pic>
        <p:nvPicPr>
          <p:cNvPr id="132" name="圖片 1" descr="圖片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66925" y="3603190"/>
            <a:ext cx="8870950" cy="292412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8" name="Group 276"/>
          <p:cNvGrpSpPr/>
          <p:nvPr/>
        </p:nvGrpSpPr>
        <p:grpSpPr>
          <a:xfrm>
            <a:off x="5854532" y="3111499"/>
            <a:ext cx="1295735" cy="1572050"/>
            <a:chOff x="0" y="0"/>
            <a:chExt cx="1295733" cy="1572048"/>
          </a:xfrm>
        </p:grpSpPr>
        <p:pic>
          <p:nvPicPr>
            <p:cNvPr id="484" name="pasted-image.pdf" descr="pasted-image.pd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-1"/>
              <a:ext cx="1295735" cy="15720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487" name="Shape 275"/>
            <p:cNvGrpSpPr/>
            <p:nvPr/>
          </p:nvGrpSpPr>
          <p:grpSpPr>
            <a:xfrm>
              <a:off x="265477" y="403634"/>
              <a:ext cx="764781" cy="764781"/>
              <a:chOff x="0" y="0"/>
              <a:chExt cx="764780" cy="764780"/>
            </a:xfrm>
          </p:grpSpPr>
          <p:sp>
            <p:nvSpPr>
              <p:cNvPr id="485" name="圓形"/>
              <p:cNvSpPr/>
              <p:nvPr/>
            </p:nvSpPr>
            <p:spPr>
              <a:xfrm>
                <a:off x="-1" y="-1"/>
                <a:ext cx="764782" cy="764782"/>
              </a:xfrm>
              <a:prstGeom prst="ellipse">
                <a:avLst/>
              </a:prstGeom>
              <a:blipFill rotWithShape="1">
                <a:blip r:embed="rId3"/>
                <a:srcRect l="0" t="0" r="0" b="0"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sx="100000" sy="100000" kx="0" ky="0" algn="b" rotWithShape="0" blurRad="38100" dist="25400" dir="540000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1" sz="2400">
                    <a:solidFill>
                      <a:srgbClr val="FFFFFF"/>
                    </a:solidFill>
                    <a:latin typeface="Avenir Next Condensed"/>
                    <a:ea typeface="Avenir Next Condensed"/>
                    <a:cs typeface="Avenir Next Condensed"/>
                    <a:sym typeface="Avenir Next Condensed"/>
                  </a:defRPr>
                </a:pPr>
              </a:p>
            </p:txBody>
          </p:sp>
          <p:sp>
            <p:nvSpPr>
              <p:cNvPr id="486" name="A"/>
              <p:cNvSpPr txBox="1"/>
              <p:nvPr/>
            </p:nvSpPr>
            <p:spPr>
              <a:xfrm>
                <a:off x="111999" y="122039"/>
                <a:ext cx="540781" cy="520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>
                  <a:defRPr b="1" sz="2400">
                    <a:solidFill>
                      <a:srgbClr val="FFFFFF"/>
                    </a:solidFill>
                    <a:latin typeface="Avenir Next Condensed"/>
                    <a:ea typeface="Avenir Next Condensed"/>
                    <a:cs typeface="Avenir Next Condensed"/>
                    <a:sym typeface="Avenir Next Condensed"/>
                  </a:defRPr>
                </a:lvl1pPr>
              </a:lstStyle>
              <a:p>
                <a:pPr/>
                <a:r>
                  <a:t>A</a:t>
                </a:r>
              </a:p>
            </p:txBody>
          </p:sp>
        </p:grpSp>
      </p:grpSp>
      <p:sp>
        <p:nvSpPr>
          <p:cNvPr id="489" name="Shape 277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73201">
              <a:defRPr sz="6400"/>
            </a:lvl1pPr>
          </a:lstStyle>
          <a:p>
            <a:pPr/>
            <a:r>
              <a:t>Collaboration Workflows (2/2)</a:t>
            </a:r>
          </a:p>
        </p:txBody>
      </p:sp>
      <p:sp>
        <p:nvSpPr>
          <p:cNvPr id="490" name="Shape 278"/>
          <p:cNvSpPr txBox="1"/>
          <p:nvPr/>
        </p:nvSpPr>
        <p:spPr>
          <a:xfrm>
            <a:off x="3283506" y="7763526"/>
            <a:ext cx="1643047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>
                <a:solidFill>
                  <a:srgbClr val="53585F"/>
                </a:solidFill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pPr/>
            <a:r>
              <a:t>Local A</a:t>
            </a:r>
          </a:p>
        </p:txBody>
      </p:sp>
      <p:sp>
        <p:nvSpPr>
          <p:cNvPr id="491" name="Shape 279"/>
          <p:cNvSpPr txBox="1"/>
          <p:nvPr/>
        </p:nvSpPr>
        <p:spPr>
          <a:xfrm>
            <a:off x="8163527" y="7763526"/>
            <a:ext cx="1472490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>
                <a:solidFill>
                  <a:srgbClr val="53585F"/>
                </a:solidFill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pPr/>
            <a:r>
              <a:t>Local B</a:t>
            </a:r>
          </a:p>
        </p:txBody>
      </p:sp>
      <p:sp>
        <p:nvSpPr>
          <p:cNvPr id="492" name="Shape 280"/>
          <p:cNvSpPr txBox="1"/>
          <p:nvPr/>
        </p:nvSpPr>
        <p:spPr>
          <a:xfrm>
            <a:off x="5883102" y="4765408"/>
            <a:ext cx="1238595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>
                <a:solidFill>
                  <a:srgbClr val="53585F"/>
                </a:solidFill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pPr/>
            <a:r>
              <a:t>Server</a:t>
            </a:r>
          </a:p>
        </p:txBody>
      </p:sp>
      <p:pic>
        <p:nvPicPr>
          <p:cNvPr id="493" name="pasted-image.pdf" descr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251904" y="6121400"/>
            <a:ext cx="1295735" cy="157204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98" name="Group 284"/>
          <p:cNvGrpSpPr/>
          <p:nvPr/>
        </p:nvGrpSpPr>
        <p:grpSpPr>
          <a:xfrm>
            <a:off x="3457161" y="6121399"/>
            <a:ext cx="1295735" cy="1572050"/>
            <a:chOff x="0" y="0"/>
            <a:chExt cx="1295733" cy="1572048"/>
          </a:xfrm>
        </p:grpSpPr>
        <p:pic>
          <p:nvPicPr>
            <p:cNvPr id="494" name="pasted-image.pdf" descr="pasted-image.pd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-1"/>
              <a:ext cx="1295735" cy="15720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497" name="Shape 283"/>
            <p:cNvGrpSpPr/>
            <p:nvPr/>
          </p:nvGrpSpPr>
          <p:grpSpPr>
            <a:xfrm>
              <a:off x="265477" y="403634"/>
              <a:ext cx="764781" cy="764781"/>
              <a:chOff x="0" y="0"/>
              <a:chExt cx="764780" cy="764780"/>
            </a:xfrm>
          </p:grpSpPr>
          <p:sp>
            <p:nvSpPr>
              <p:cNvPr id="495" name="圓形"/>
              <p:cNvSpPr/>
              <p:nvPr/>
            </p:nvSpPr>
            <p:spPr>
              <a:xfrm>
                <a:off x="-1" y="-1"/>
                <a:ext cx="764782" cy="764782"/>
              </a:xfrm>
              <a:prstGeom prst="ellipse">
                <a:avLst/>
              </a:prstGeom>
              <a:blipFill rotWithShape="1">
                <a:blip r:embed="rId3"/>
                <a:srcRect l="0" t="0" r="0" b="0"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sx="100000" sy="100000" kx="0" ky="0" algn="b" rotWithShape="0" blurRad="38100" dist="25400" dir="540000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1" sz="2400">
                    <a:solidFill>
                      <a:srgbClr val="FFFFFF"/>
                    </a:solidFill>
                    <a:latin typeface="Avenir Next Condensed"/>
                    <a:ea typeface="Avenir Next Condensed"/>
                    <a:cs typeface="Avenir Next Condensed"/>
                    <a:sym typeface="Avenir Next Condensed"/>
                  </a:defRPr>
                </a:pPr>
              </a:p>
            </p:txBody>
          </p:sp>
          <p:sp>
            <p:nvSpPr>
              <p:cNvPr id="496" name="A"/>
              <p:cNvSpPr txBox="1"/>
              <p:nvPr/>
            </p:nvSpPr>
            <p:spPr>
              <a:xfrm>
                <a:off x="111999" y="122039"/>
                <a:ext cx="540781" cy="520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>
                  <a:defRPr b="1" sz="2400">
                    <a:solidFill>
                      <a:srgbClr val="FFFFFF"/>
                    </a:solidFill>
                    <a:latin typeface="Avenir Next Condensed"/>
                    <a:ea typeface="Avenir Next Condensed"/>
                    <a:cs typeface="Avenir Next Condensed"/>
                    <a:sym typeface="Avenir Next Condensed"/>
                  </a:defRPr>
                </a:lvl1pPr>
              </a:lstStyle>
              <a:p>
                <a:pPr/>
                <a:r>
                  <a:t>A</a:t>
                </a:r>
              </a:p>
            </p:txBody>
          </p:sp>
        </p:grpSp>
      </p:grpSp>
      <p:sp>
        <p:nvSpPr>
          <p:cNvPr id="499" name="Shape 285"/>
          <p:cNvSpPr txBox="1"/>
          <p:nvPr/>
        </p:nvSpPr>
        <p:spPr>
          <a:xfrm>
            <a:off x="8585922" y="5486399"/>
            <a:ext cx="627698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500">
                <a:solidFill>
                  <a:schemeClr val="accent5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/>
            <a:r>
              <a:t>Pull</a:t>
            </a:r>
          </a:p>
        </p:txBody>
      </p:sp>
      <p:grpSp>
        <p:nvGrpSpPr>
          <p:cNvPr id="504" name="Group 288"/>
          <p:cNvGrpSpPr/>
          <p:nvPr/>
        </p:nvGrpSpPr>
        <p:grpSpPr>
          <a:xfrm>
            <a:off x="5854532" y="3111499"/>
            <a:ext cx="1295735" cy="1572050"/>
            <a:chOff x="0" y="0"/>
            <a:chExt cx="1295733" cy="1572048"/>
          </a:xfrm>
        </p:grpSpPr>
        <p:pic>
          <p:nvPicPr>
            <p:cNvPr id="500" name="pasted-image.pdf" descr="pasted-image.pd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-1"/>
              <a:ext cx="1295735" cy="15720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503" name="Shape 287"/>
            <p:cNvGrpSpPr/>
            <p:nvPr/>
          </p:nvGrpSpPr>
          <p:grpSpPr>
            <a:xfrm>
              <a:off x="265477" y="403634"/>
              <a:ext cx="764781" cy="764781"/>
              <a:chOff x="0" y="0"/>
              <a:chExt cx="764780" cy="764780"/>
            </a:xfrm>
          </p:grpSpPr>
          <p:sp>
            <p:nvSpPr>
              <p:cNvPr id="501" name="圓形"/>
              <p:cNvSpPr/>
              <p:nvPr/>
            </p:nvSpPr>
            <p:spPr>
              <a:xfrm>
                <a:off x="-1" y="-1"/>
                <a:ext cx="764782" cy="764782"/>
              </a:xfrm>
              <a:prstGeom prst="ellipse">
                <a:avLst/>
              </a:prstGeom>
              <a:blipFill rotWithShape="1">
                <a:blip r:embed="rId3"/>
                <a:srcRect l="0" t="0" r="0" b="0"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sx="100000" sy="100000" kx="0" ky="0" algn="b" rotWithShape="0" blurRad="38100" dist="25400" dir="540000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1" sz="2400">
                    <a:solidFill>
                      <a:srgbClr val="FFFFFF"/>
                    </a:solidFill>
                    <a:latin typeface="Avenir Next Condensed"/>
                    <a:ea typeface="Avenir Next Condensed"/>
                    <a:cs typeface="Avenir Next Condensed"/>
                    <a:sym typeface="Avenir Next Condensed"/>
                  </a:defRPr>
                </a:pPr>
              </a:p>
            </p:txBody>
          </p:sp>
          <p:sp>
            <p:nvSpPr>
              <p:cNvPr id="502" name="A"/>
              <p:cNvSpPr txBox="1"/>
              <p:nvPr/>
            </p:nvSpPr>
            <p:spPr>
              <a:xfrm>
                <a:off x="111999" y="122039"/>
                <a:ext cx="540781" cy="520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>
                  <a:defRPr b="1" sz="2400">
                    <a:solidFill>
                      <a:srgbClr val="FFFFFF"/>
                    </a:solidFill>
                    <a:latin typeface="Avenir Next Condensed"/>
                    <a:ea typeface="Avenir Next Condensed"/>
                    <a:cs typeface="Avenir Next Condensed"/>
                    <a:sym typeface="Avenir Next Condensed"/>
                  </a:defRPr>
                </a:lvl1pPr>
              </a:lstStyle>
              <a:p>
                <a:pPr/>
                <a:r>
                  <a:t>A</a:t>
                </a:r>
              </a:p>
            </p:txBody>
          </p:sp>
        </p:grpSp>
      </p:grpSp>
      <p:grpSp>
        <p:nvGrpSpPr>
          <p:cNvPr id="507" name="Shape 287"/>
          <p:cNvGrpSpPr/>
          <p:nvPr/>
        </p:nvGrpSpPr>
        <p:grpSpPr>
          <a:xfrm>
            <a:off x="8517380" y="6525032"/>
            <a:ext cx="764781" cy="764781"/>
            <a:chOff x="0" y="0"/>
            <a:chExt cx="764780" cy="764780"/>
          </a:xfrm>
        </p:grpSpPr>
        <p:sp>
          <p:nvSpPr>
            <p:cNvPr id="505" name="圓形"/>
            <p:cNvSpPr/>
            <p:nvPr/>
          </p:nvSpPr>
          <p:spPr>
            <a:xfrm>
              <a:off x="-1" y="-1"/>
              <a:ext cx="764782" cy="764782"/>
            </a:xfrm>
            <a:prstGeom prst="ellipse">
              <a:avLst/>
            </a:prstGeom>
            <a:blipFill rotWithShape="1">
              <a:blip r:embed="rId3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1" sz="2400">
                  <a:solidFill>
                    <a:srgbClr val="FFFFFF"/>
                  </a:solidFill>
                  <a:latin typeface="Avenir Next Condensed"/>
                  <a:ea typeface="Avenir Next Condensed"/>
                  <a:cs typeface="Avenir Next Condensed"/>
                  <a:sym typeface="Avenir Next Condensed"/>
                </a:defRPr>
              </a:pPr>
            </a:p>
          </p:txBody>
        </p:sp>
        <p:sp>
          <p:nvSpPr>
            <p:cNvPr id="506" name="A"/>
            <p:cNvSpPr txBox="1"/>
            <p:nvPr/>
          </p:nvSpPr>
          <p:spPr>
            <a:xfrm>
              <a:off x="111998" y="122039"/>
              <a:ext cx="540784" cy="520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1" sz="2400">
                  <a:solidFill>
                    <a:srgbClr val="FFFFFF"/>
                  </a:solidFill>
                  <a:latin typeface="Avenir Next Condensed"/>
                  <a:ea typeface="Avenir Next Condensed"/>
                  <a:cs typeface="Avenir Next Condensed"/>
                  <a:sym typeface="Avenir Next Condensed"/>
                </a:defRPr>
              </a:lvl1pPr>
            </a:lstStyle>
            <a:p>
              <a:pPr/>
              <a:r>
                <a:t>A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Shape 123"/>
          <p:cNvSpPr txBox="1"/>
          <p:nvPr>
            <p:ph type="title"/>
          </p:nvPr>
        </p:nvSpPr>
        <p:spPr>
          <a:xfrm>
            <a:off x="1051477" y="3241842"/>
            <a:ext cx="11130547" cy="3302001"/>
          </a:xfrm>
          <a:prstGeom prst="rect">
            <a:avLst/>
          </a:prstGeom>
        </p:spPr>
        <p:txBody>
          <a:bodyPr/>
          <a:lstStyle>
            <a:lvl1pPr>
              <a:defRPr sz="7000"/>
            </a:lvl1pPr>
          </a:lstStyle>
          <a:p>
            <a:pPr/>
            <a:r>
              <a:t>Why Authentication Failed?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Shape 537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Collaboration Workflow</a:t>
            </a:r>
          </a:p>
        </p:txBody>
      </p:sp>
      <p:sp>
        <p:nvSpPr>
          <p:cNvPr id="512" name="Shape 538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If you tried to clone the code template from a server and want to push the modified file.</a:t>
            </a:r>
          </a:p>
          <a:p>
            <a:pPr lvl="2">
              <a:spcBef>
                <a:spcPts val="1200"/>
              </a:spcBef>
            </a:pPr>
            <a:r>
              <a:t>You will get authentication failed.</a:t>
            </a:r>
          </a:p>
          <a:p>
            <a:pPr lvl="2">
              <a:spcBef>
                <a:spcPts val="1200"/>
              </a:spcBef>
            </a:pPr>
            <a:r>
              <a:t>It’s because it was a project of others, which means you are not able to save the changes back to the server.</a:t>
            </a:r>
          </a:p>
          <a:p>
            <a:pPr>
              <a:spcBef>
                <a:spcPts val="1800"/>
              </a:spcBef>
            </a:pPr>
            <a:r>
              <a:t>So, how can I copy a project from others on a open source platform like Github?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4" name="fork_PNG3068.png" descr="fork_PNG306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50240" y="0"/>
            <a:ext cx="11704320" cy="97536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17" name="Group 545"/>
          <p:cNvGrpSpPr/>
          <p:nvPr/>
        </p:nvGrpSpPr>
        <p:grpSpPr>
          <a:xfrm>
            <a:off x="2690811" y="3397250"/>
            <a:ext cx="3914776" cy="2959100"/>
            <a:chOff x="0" y="0"/>
            <a:chExt cx="3914775" cy="2959099"/>
          </a:xfrm>
        </p:grpSpPr>
        <p:sp>
          <p:nvSpPr>
            <p:cNvPr id="515" name="Shape 543"/>
            <p:cNvSpPr txBox="1"/>
            <p:nvPr/>
          </p:nvSpPr>
          <p:spPr>
            <a:xfrm>
              <a:off x="0" y="253999"/>
              <a:ext cx="3914775" cy="2705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15000"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pPr/>
              <a:r>
                <a:t>Fork</a:t>
              </a:r>
            </a:p>
          </p:txBody>
        </p:sp>
        <p:sp>
          <p:nvSpPr>
            <p:cNvPr id="516" name="Shape 544"/>
            <p:cNvSpPr txBox="1"/>
            <p:nvPr/>
          </p:nvSpPr>
          <p:spPr>
            <a:xfrm>
              <a:off x="146519" y="0"/>
              <a:ext cx="2453336" cy="723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latin typeface="Avenir Next Ultra Light"/>
                  <a:ea typeface="Avenir Next Ultra Light"/>
                  <a:cs typeface="Avenir Next Ultra Light"/>
                  <a:sym typeface="Avenir Next Ultra Light"/>
                </a:defRPr>
              </a:lvl1pPr>
            </a:lstStyle>
            <a:p>
              <a:pPr/>
              <a:r>
                <a:t>Introducing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2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514" grpId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1" name="Shape 547"/>
          <p:cNvGrpSpPr/>
          <p:nvPr/>
        </p:nvGrpSpPr>
        <p:grpSpPr>
          <a:xfrm>
            <a:off x="3216750" y="5365750"/>
            <a:ext cx="990603" cy="990600"/>
            <a:chOff x="0" y="0"/>
            <a:chExt cx="990602" cy="990600"/>
          </a:xfrm>
        </p:grpSpPr>
        <p:sp>
          <p:nvSpPr>
            <p:cNvPr id="519" name="圓形"/>
            <p:cNvSpPr/>
            <p:nvPr/>
          </p:nvSpPr>
          <p:spPr>
            <a:xfrm>
              <a:off x="-1" y="0"/>
              <a:ext cx="990604" cy="990600"/>
            </a:xfrm>
            <a:prstGeom prst="ellipse">
              <a:avLst/>
            </a:pr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5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pPr>
            </a:p>
          </p:txBody>
        </p:sp>
        <p:sp>
          <p:nvSpPr>
            <p:cNvPr id="520" name="A"/>
            <p:cNvSpPr txBox="1"/>
            <p:nvPr/>
          </p:nvSpPr>
          <p:spPr>
            <a:xfrm>
              <a:off x="145069" y="139699"/>
              <a:ext cx="700463" cy="711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35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pPr/>
              <a:r>
                <a:t>A</a:t>
              </a:r>
            </a:p>
          </p:txBody>
        </p:sp>
      </p:grpSp>
      <p:grpSp>
        <p:nvGrpSpPr>
          <p:cNvPr id="524" name="Shape 548"/>
          <p:cNvGrpSpPr/>
          <p:nvPr/>
        </p:nvGrpSpPr>
        <p:grpSpPr>
          <a:xfrm>
            <a:off x="854551" y="2597150"/>
            <a:ext cx="990603" cy="990600"/>
            <a:chOff x="0" y="0"/>
            <a:chExt cx="990602" cy="990600"/>
          </a:xfrm>
        </p:grpSpPr>
        <p:sp>
          <p:nvSpPr>
            <p:cNvPr id="522" name="圓形"/>
            <p:cNvSpPr/>
            <p:nvPr/>
          </p:nvSpPr>
          <p:spPr>
            <a:xfrm>
              <a:off x="-1" y="0"/>
              <a:ext cx="990604" cy="990600"/>
            </a:xfrm>
            <a:prstGeom prst="ellipse">
              <a:avLst/>
            </a:prstGeom>
            <a:blipFill rotWithShape="1">
              <a:blip r:embed="rId3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5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pPr>
            </a:p>
          </p:txBody>
        </p:sp>
        <p:sp>
          <p:nvSpPr>
            <p:cNvPr id="523" name="A"/>
            <p:cNvSpPr txBox="1"/>
            <p:nvPr/>
          </p:nvSpPr>
          <p:spPr>
            <a:xfrm>
              <a:off x="145069" y="139699"/>
              <a:ext cx="700463" cy="711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35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pPr/>
              <a:r>
                <a:t>A</a:t>
              </a:r>
            </a:p>
          </p:txBody>
        </p:sp>
      </p:grpSp>
      <p:sp>
        <p:nvSpPr>
          <p:cNvPr id="544" name="Connector 549"/>
          <p:cNvSpPr/>
          <p:nvPr/>
        </p:nvSpPr>
        <p:spPr>
          <a:xfrm>
            <a:off x="1670675" y="3468469"/>
            <a:ext cx="1720544" cy="20165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ln w="50800" cap="rnd">
            <a:solidFill>
              <a:srgbClr val="53585F"/>
            </a:solidFill>
            <a:miter lim="400000"/>
            <a:headEnd type="triangle"/>
          </a:ln>
        </p:spPr>
        <p:txBody>
          <a:bodyPr/>
          <a:lstStyle/>
          <a:p>
            <a:pPr/>
          </a:p>
        </p:txBody>
      </p:sp>
      <p:grpSp>
        <p:nvGrpSpPr>
          <p:cNvPr id="528" name="Shape 550"/>
          <p:cNvGrpSpPr/>
          <p:nvPr/>
        </p:nvGrpSpPr>
        <p:grpSpPr>
          <a:xfrm>
            <a:off x="5578950" y="5365750"/>
            <a:ext cx="990603" cy="990600"/>
            <a:chOff x="0" y="0"/>
            <a:chExt cx="990602" cy="990600"/>
          </a:xfrm>
        </p:grpSpPr>
        <p:sp>
          <p:nvSpPr>
            <p:cNvPr id="526" name="圓形"/>
            <p:cNvSpPr/>
            <p:nvPr/>
          </p:nvSpPr>
          <p:spPr>
            <a:xfrm>
              <a:off x="-1" y="0"/>
              <a:ext cx="990604" cy="990600"/>
            </a:xfrm>
            <a:prstGeom prst="ellipse">
              <a:avLst/>
            </a:pr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5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pPr>
            </a:p>
          </p:txBody>
        </p:sp>
        <p:sp>
          <p:nvSpPr>
            <p:cNvPr id="527" name="A1"/>
            <p:cNvSpPr txBox="1"/>
            <p:nvPr/>
          </p:nvSpPr>
          <p:spPr>
            <a:xfrm>
              <a:off x="145069" y="139699"/>
              <a:ext cx="700463" cy="711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35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pPr/>
              <a:r>
                <a:t>A1</a:t>
              </a:r>
            </a:p>
          </p:txBody>
        </p:sp>
      </p:grpSp>
      <p:sp>
        <p:nvSpPr>
          <p:cNvPr id="545" name="Connector 551"/>
          <p:cNvSpPr/>
          <p:nvPr/>
        </p:nvSpPr>
        <p:spPr>
          <a:xfrm>
            <a:off x="4207164" y="5861050"/>
            <a:ext cx="1371973" cy="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4400" y="10800"/>
                  <a:pt x="7200" y="0"/>
                  <a:pt x="0" y="0"/>
                </a:cubicBezTo>
              </a:path>
            </a:pathLst>
          </a:custGeom>
          <a:ln w="50800" cap="rnd">
            <a:solidFill>
              <a:srgbClr val="53585F"/>
            </a:solidFill>
            <a:miter lim="400000"/>
            <a:headEnd type="triangle"/>
          </a:ln>
        </p:spPr>
        <p:txBody>
          <a:bodyPr/>
          <a:lstStyle/>
          <a:p>
            <a:pPr/>
          </a:p>
        </p:txBody>
      </p:sp>
      <p:grpSp>
        <p:nvGrpSpPr>
          <p:cNvPr id="532" name="Shape 552"/>
          <p:cNvGrpSpPr/>
          <p:nvPr/>
        </p:nvGrpSpPr>
        <p:grpSpPr>
          <a:xfrm>
            <a:off x="7941150" y="5365750"/>
            <a:ext cx="990603" cy="990600"/>
            <a:chOff x="0" y="0"/>
            <a:chExt cx="990602" cy="990600"/>
          </a:xfrm>
        </p:grpSpPr>
        <p:sp>
          <p:nvSpPr>
            <p:cNvPr id="530" name="圓形"/>
            <p:cNvSpPr/>
            <p:nvPr/>
          </p:nvSpPr>
          <p:spPr>
            <a:xfrm>
              <a:off x="-1" y="0"/>
              <a:ext cx="990604" cy="990600"/>
            </a:xfrm>
            <a:prstGeom prst="ellipse">
              <a:avLst/>
            </a:pr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5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pPr>
            </a:p>
          </p:txBody>
        </p:sp>
        <p:sp>
          <p:nvSpPr>
            <p:cNvPr id="531" name="A2"/>
            <p:cNvSpPr txBox="1"/>
            <p:nvPr/>
          </p:nvSpPr>
          <p:spPr>
            <a:xfrm>
              <a:off x="145069" y="139699"/>
              <a:ext cx="700463" cy="711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35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pPr/>
              <a:r>
                <a:t>A2</a:t>
              </a:r>
            </a:p>
          </p:txBody>
        </p:sp>
      </p:grpSp>
      <p:sp>
        <p:nvSpPr>
          <p:cNvPr id="546" name="Connector 553"/>
          <p:cNvSpPr/>
          <p:nvPr/>
        </p:nvSpPr>
        <p:spPr>
          <a:xfrm>
            <a:off x="6569364" y="5861050"/>
            <a:ext cx="1371973" cy="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0" fill="norm" stroke="1" extrusionOk="0">
                <a:moveTo>
                  <a:pt x="21600" y="0"/>
                </a:moveTo>
                <a:cubicBezTo>
                  <a:pt x="14400" y="0"/>
                  <a:pt x="7200" y="0"/>
                  <a:pt x="0" y="0"/>
                </a:cubicBezTo>
              </a:path>
            </a:pathLst>
          </a:custGeom>
          <a:ln w="50800" cap="rnd">
            <a:solidFill>
              <a:srgbClr val="53585F"/>
            </a:solidFill>
            <a:miter lim="400000"/>
            <a:headEnd type="triangle"/>
          </a:ln>
        </p:spPr>
        <p:txBody>
          <a:bodyPr/>
          <a:lstStyle/>
          <a:p>
            <a:pPr/>
          </a:p>
        </p:txBody>
      </p:sp>
      <p:sp>
        <p:nvSpPr>
          <p:cNvPr id="534" name="Shape 554"/>
          <p:cNvSpPr txBox="1"/>
          <p:nvPr/>
        </p:nvSpPr>
        <p:spPr>
          <a:xfrm>
            <a:off x="2446336" y="6623050"/>
            <a:ext cx="2531429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500"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/>
            <a:r>
              <a:t>Forked from Red</a:t>
            </a:r>
          </a:p>
        </p:txBody>
      </p:sp>
      <p:sp>
        <p:nvSpPr>
          <p:cNvPr id="535" name="Shape 555"/>
          <p:cNvSpPr txBox="1"/>
          <p:nvPr/>
        </p:nvSpPr>
        <p:spPr>
          <a:xfrm>
            <a:off x="5437345" y="6623050"/>
            <a:ext cx="1273811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500"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/>
            <a:r>
              <a:t>Commit</a:t>
            </a:r>
          </a:p>
        </p:txBody>
      </p:sp>
      <p:sp>
        <p:nvSpPr>
          <p:cNvPr id="536" name="Shape 556"/>
          <p:cNvSpPr txBox="1"/>
          <p:nvPr/>
        </p:nvSpPr>
        <p:spPr>
          <a:xfrm>
            <a:off x="7799544" y="6623050"/>
            <a:ext cx="1273811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500"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/>
            <a:r>
              <a:t>Commit</a:t>
            </a:r>
          </a:p>
        </p:txBody>
      </p:sp>
      <p:grpSp>
        <p:nvGrpSpPr>
          <p:cNvPr id="539" name="Shape 557"/>
          <p:cNvGrpSpPr/>
          <p:nvPr/>
        </p:nvGrpSpPr>
        <p:grpSpPr>
          <a:xfrm>
            <a:off x="7941150" y="2597150"/>
            <a:ext cx="990603" cy="990600"/>
            <a:chOff x="0" y="0"/>
            <a:chExt cx="990602" cy="990600"/>
          </a:xfrm>
        </p:grpSpPr>
        <p:sp>
          <p:nvSpPr>
            <p:cNvPr id="537" name="圓形"/>
            <p:cNvSpPr/>
            <p:nvPr/>
          </p:nvSpPr>
          <p:spPr>
            <a:xfrm>
              <a:off x="-1" y="0"/>
              <a:ext cx="990604" cy="990600"/>
            </a:xfrm>
            <a:prstGeom prst="ellipse">
              <a:avLst/>
            </a:prstGeom>
            <a:noFill/>
            <a:ln w="25400" cap="rnd">
              <a:solidFill>
                <a:srgbClr val="000000"/>
              </a:solidFill>
              <a:custDash>
                <a:ds d="100000" sp="200000"/>
              </a:custDash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500">
                  <a:solidFill>
                    <a:srgbClr val="53585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pPr>
            </a:p>
          </p:txBody>
        </p:sp>
        <p:sp>
          <p:nvSpPr>
            <p:cNvPr id="538" name="A2"/>
            <p:cNvSpPr txBox="1"/>
            <p:nvPr/>
          </p:nvSpPr>
          <p:spPr>
            <a:xfrm>
              <a:off x="145069" y="139699"/>
              <a:ext cx="700463" cy="711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3500">
                  <a:solidFill>
                    <a:srgbClr val="53585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pPr/>
              <a:r>
                <a:t>A2</a:t>
              </a:r>
            </a:p>
          </p:txBody>
        </p:sp>
      </p:grpSp>
      <p:sp>
        <p:nvSpPr>
          <p:cNvPr id="547" name="Connector 558"/>
          <p:cNvSpPr/>
          <p:nvPr/>
        </p:nvSpPr>
        <p:spPr>
          <a:xfrm>
            <a:off x="8436451" y="3600449"/>
            <a:ext cx="1" cy="17653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cubicBezTo>
                  <a:pt x="0" y="14400"/>
                  <a:pt x="0" y="7200"/>
                  <a:pt x="21600" y="0"/>
                </a:cubicBezTo>
              </a:path>
            </a:pathLst>
          </a:cu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  <a:tailEnd type="triangle"/>
          </a:ln>
        </p:spPr>
        <p:txBody>
          <a:bodyPr/>
          <a:lstStyle/>
          <a:p>
            <a:pPr/>
          </a:p>
        </p:txBody>
      </p:sp>
      <p:sp>
        <p:nvSpPr>
          <p:cNvPr id="541" name="Shape 559"/>
          <p:cNvSpPr txBox="1"/>
          <p:nvPr/>
        </p:nvSpPr>
        <p:spPr>
          <a:xfrm>
            <a:off x="8659652" y="4216399"/>
            <a:ext cx="3490596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500"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/>
            <a:r>
              <a:t>Open a Merge Request</a:t>
            </a:r>
          </a:p>
        </p:txBody>
      </p:sp>
      <p:sp>
        <p:nvSpPr>
          <p:cNvPr id="542" name="Shape 560"/>
          <p:cNvSpPr txBox="1"/>
          <p:nvPr/>
        </p:nvSpPr>
        <p:spPr>
          <a:xfrm>
            <a:off x="527786" y="1854199"/>
            <a:ext cx="2614727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/>
                </a:solidFill>
                <a:latin typeface="나눔손글씨 펜"/>
                <a:ea typeface="나눔손글씨 펜"/>
                <a:cs typeface="나눔손글씨 펜"/>
                <a:sym typeface="나눔손글씨 펜"/>
              </a:defRPr>
            </a:lvl1pPr>
          </a:lstStyle>
          <a:p>
            <a:pPr/>
            <a:r>
              <a:t>Original Project</a:t>
            </a:r>
          </a:p>
        </p:txBody>
      </p:sp>
      <p:sp>
        <p:nvSpPr>
          <p:cNvPr id="543" name="Shape 561"/>
          <p:cNvSpPr txBox="1"/>
          <p:nvPr/>
        </p:nvSpPr>
        <p:spPr>
          <a:xfrm>
            <a:off x="2930982" y="4565648"/>
            <a:ext cx="2456536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2"/>
                </a:solidFill>
                <a:latin typeface="나눔손글씨 펜"/>
                <a:ea typeface="나눔손글씨 펜"/>
                <a:cs typeface="나눔손글씨 펜"/>
                <a:sym typeface="나눔손글씨 펜"/>
              </a:defRPr>
            </a:lvl1pPr>
          </a:lstStyle>
          <a:p>
            <a:pPr/>
            <a:r>
              <a:t>Forked Project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1" name="Shape 565"/>
          <p:cNvGrpSpPr/>
          <p:nvPr/>
        </p:nvGrpSpPr>
        <p:grpSpPr>
          <a:xfrm>
            <a:off x="3216750" y="5365750"/>
            <a:ext cx="990603" cy="990600"/>
            <a:chOff x="0" y="0"/>
            <a:chExt cx="990602" cy="990600"/>
          </a:xfrm>
        </p:grpSpPr>
        <p:sp>
          <p:nvSpPr>
            <p:cNvPr id="549" name="圓形"/>
            <p:cNvSpPr/>
            <p:nvPr/>
          </p:nvSpPr>
          <p:spPr>
            <a:xfrm>
              <a:off x="-1" y="0"/>
              <a:ext cx="990604" cy="990600"/>
            </a:xfrm>
            <a:prstGeom prst="ellipse">
              <a:avLst/>
            </a:pr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5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pPr>
            </a:p>
          </p:txBody>
        </p:sp>
        <p:sp>
          <p:nvSpPr>
            <p:cNvPr id="550" name="A"/>
            <p:cNvSpPr txBox="1"/>
            <p:nvPr/>
          </p:nvSpPr>
          <p:spPr>
            <a:xfrm>
              <a:off x="145069" y="139699"/>
              <a:ext cx="700463" cy="711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35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pPr/>
              <a:r>
                <a:t>A</a:t>
              </a:r>
            </a:p>
          </p:txBody>
        </p:sp>
      </p:grpSp>
      <p:grpSp>
        <p:nvGrpSpPr>
          <p:cNvPr id="554" name="Shape 566"/>
          <p:cNvGrpSpPr/>
          <p:nvPr/>
        </p:nvGrpSpPr>
        <p:grpSpPr>
          <a:xfrm>
            <a:off x="854551" y="2597150"/>
            <a:ext cx="990603" cy="990600"/>
            <a:chOff x="0" y="0"/>
            <a:chExt cx="990602" cy="990600"/>
          </a:xfrm>
        </p:grpSpPr>
        <p:sp>
          <p:nvSpPr>
            <p:cNvPr id="552" name="圓形"/>
            <p:cNvSpPr/>
            <p:nvPr/>
          </p:nvSpPr>
          <p:spPr>
            <a:xfrm>
              <a:off x="-1" y="0"/>
              <a:ext cx="990604" cy="990600"/>
            </a:xfrm>
            <a:prstGeom prst="ellipse">
              <a:avLst/>
            </a:prstGeom>
            <a:blipFill rotWithShape="1">
              <a:blip r:embed="rId3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5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pPr>
            </a:p>
          </p:txBody>
        </p:sp>
        <p:sp>
          <p:nvSpPr>
            <p:cNvPr id="553" name="A"/>
            <p:cNvSpPr txBox="1"/>
            <p:nvPr/>
          </p:nvSpPr>
          <p:spPr>
            <a:xfrm>
              <a:off x="145069" y="139699"/>
              <a:ext cx="700463" cy="711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35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pPr/>
              <a:r>
                <a:t>A</a:t>
              </a:r>
            </a:p>
          </p:txBody>
        </p:sp>
      </p:grpSp>
      <p:sp>
        <p:nvSpPr>
          <p:cNvPr id="571" name="Connector 567"/>
          <p:cNvSpPr/>
          <p:nvPr/>
        </p:nvSpPr>
        <p:spPr>
          <a:xfrm>
            <a:off x="1670675" y="3468469"/>
            <a:ext cx="1720544" cy="20165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ln w="50800" cap="rnd">
            <a:solidFill>
              <a:srgbClr val="53585F"/>
            </a:solidFill>
            <a:miter lim="400000"/>
            <a:headEnd type="triangle"/>
          </a:ln>
        </p:spPr>
        <p:txBody>
          <a:bodyPr/>
          <a:lstStyle/>
          <a:p>
            <a:pPr/>
          </a:p>
        </p:txBody>
      </p:sp>
      <p:grpSp>
        <p:nvGrpSpPr>
          <p:cNvPr id="558" name="Shape 568"/>
          <p:cNvGrpSpPr/>
          <p:nvPr/>
        </p:nvGrpSpPr>
        <p:grpSpPr>
          <a:xfrm>
            <a:off x="5578950" y="5365750"/>
            <a:ext cx="990603" cy="990600"/>
            <a:chOff x="0" y="0"/>
            <a:chExt cx="990602" cy="990600"/>
          </a:xfrm>
        </p:grpSpPr>
        <p:sp>
          <p:nvSpPr>
            <p:cNvPr id="556" name="圓形"/>
            <p:cNvSpPr/>
            <p:nvPr/>
          </p:nvSpPr>
          <p:spPr>
            <a:xfrm>
              <a:off x="-1" y="0"/>
              <a:ext cx="990604" cy="990600"/>
            </a:xfrm>
            <a:prstGeom prst="ellipse">
              <a:avLst/>
            </a:pr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5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pPr>
            </a:p>
          </p:txBody>
        </p:sp>
        <p:sp>
          <p:nvSpPr>
            <p:cNvPr id="557" name="A1"/>
            <p:cNvSpPr txBox="1"/>
            <p:nvPr/>
          </p:nvSpPr>
          <p:spPr>
            <a:xfrm>
              <a:off x="145069" y="139699"/>
              <a:ext cx="700463" cy="711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35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pPr/>
              <a:r>
                <a:t>A1</a:t>
              </a:r>
            </a:p>
          </p:txBody>
        </p:sp>
      </p:grpSp>
      <p:sp>
        <p:nvSpPr>
          <p:cNvPr id="572" name="Connector 569"/>
          <p:cNvSpPr/>
          <p:nvPr/>
        </p:nvSpPr>
        <p:spPr>
          <a:xfrm>
            <a:off x="4207164" y="5861050"/>
            <a:ext cx="1371973" cy="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4400" y="10800"/>
                  <a:pt x="7200" y="0"/>
                  <a:pt x="0" y="0"/>
                </a:cubicBezTo>
              </a:path>
            </a:pathLst>
          </a:custGeom>
          <a:ln w="50800" cap="rnd">
            <a:solidFill>
              <a:srgbClr val="53585F"/>
            </a:solidFill>
            <a:miter lim="400000"/>
            <a:headEnd type="triangle"/>
          </a:ln>
        </p:spPr>
        <p:txBody>
          <a:bodyPr/>
          <a:lstStyle/>
          <a:p>
            <a:pPr/>
          </a:p>
        </p:txBody>
      </p:sp>
      <p:grpSp>
        <p:nvGrpSpPr>
          <p:cNvPr id="562" name="Shape 570"/>
          <p:cNvGrpSpPr/>
          <p:nvPr/>
        </p:nvGrpSpPr>
        <p:grpSpPr>
          <a:xfrm>
            <a:off x="7941150" y="5365750"/>
            <a:ext cx="990603" cy="990600"/>
            <a:chOff x="0" y="0"/>
            <a:chExt cx="990602" cy="990600"/>
          </a:xfrm>
        </p:grpSpPr>
        <p:sp>
          <p:nvSpPr>
            <p:cNvPr id="560" name="圓形"/>
            <p:cNvSpPr/>
            <p:nvPr/>
          </p:nvSpPr>
          <p:spPr>
            <a:xfrm>
              <a:off x="-1" y="0"/>
              <a:ext cx="990604" cy="990600"/>
            </a:xfrm>
            <a:prstGeom prst="ellipse">
              <a:avLst/>
            </a:pr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5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pPr>
            </a:p>
          </p:txBody>
        </p:sp>
        <p:sp>
          <p:nvSpPr>
            <p:cNvPr id="561" name="A2"/>
            <p:cNvSpPr txBox="1"/>
            <p:nvPr/>
          </p:nvSpPr>
          <p:spPr>
            <a:xfrm>
              <a:off x="145069" y="139699"/>
              <a:ext cx="700463" cy="711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35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pPr/>
              <a:r>
                <a:t>A2</a:t>
              </a:r>
            </a:p>
          </p:txBody>
        </p:sp>
      </p:grpSp>
      <p:sp>
        <p:nvSpPr>
          <p:cNvPr id="573" name="Connector 571"/>
          <p:cNvSpPr/>
          <p:nvPr/>
        </p:nvSpPr>
        <p:spPr>
          <a:xfrm>
            <a:off x="6569364" y="5861050"/>
            <a:ext cx="1371973" cy="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0" fill="norm" stroke="1" extrusionOk="0">
                <a:moveTo>
                  <a:pt x="21600" y="0"/>
                </a:moveTo>
                <a:cubicBezTo>
                  <a:pt x="14400" y="0"/>
                  <a:pt x="7200" y="0"/>
                  <a:pt x="0" y="0"/>
                </a:cubicBezTo>
              </a:path>
            </a:pathLst>
          </a:custGeom>
          <a:ln w="50800" cap="rnd">
            <a:solidFill>
              <a:srgbClr val="53585F"/>
            </a:solidFill>
            <a:miter lim="400000"/>
            <a:headEnd type="triangle"/>
          </a:ln>
        </p:spPr>
        <p:txBody>
          <a:bodyPr/>
          <a:lstStyle/>
          <a:p>
            <a:pPr/>
          </a:p>
        </p:txBody>
      </p:sp>
      <p:grpSp>
        <p:nvGrpSpPr>
          <p:cNvPr id="566" name="Shape 572"/>
          <p:cNvGrpSpPr/>
          <p:nvPr/>
        </p:nvGrpSpPr>
        <p:grpSpPr>
          <a:xfrm>
            <a:off x="7941150" y="2597150"/>
            <a:ext cx="990603" cy="990600"/>
            <a:chOff x="0" y="0"/>
            <a:chExt cx="990602" cy="990600"/>
          </a:xfrm>
        </p:grpSpPr>
        <p:sp>
          <p:nvSpPr>
            <p:cNvPr id="564" name="圓形"/>
            <p:cNvSpPr/>
            <p:nvPr/>
          </p:nvSpPr>
          <p:spPr>
            <a:xfrm>
              <a:off x="-1" y="0"/>
              <a:ext cx="990604" cy="990600"/>
            </a:xfrm>
            <a:prstGeom prst="ellipse">
              <a:avLst/>
            </a:prstGeom>
            <a:noFill/>
            <a:ln w="25400" cap="rnd">
              <a:solidFill>
                <a:srgbClr val="000000"/>
              </a:solidFill>
              <a:custDash>
                <a:ds d="100000" sp="200000"/>
              </a:custDash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500">
                  <a:solidFill>
                    <a:srgbClr val="53585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pPr>
            </a:p>
          </p:txBody>
        </p:sp>
        <p:sp>
          <p:nvSpPr>
            <p:cNvPr id="565" name="A2"/>
            <p:cNvSpPr txBox="1"/>
            <p:nvPr/>
          </p:nvSpPr>
          <p:spPr>
            <a:xfrm>
              <a:off x="145069" y="139699"/>
              <a:ext cx="700463" cy="711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3500">
                  <a:solidFill>
                    <a:srgbClr val="53585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pPr/>
              <a:r>
                <a:t>A2</a:t>
              </a:r>
            </a:p>
          </p:txBody>
        </p:sp>
      </p:grpSp>
      <p:sp>
        <p:nvSpPr>
          <p:cNvPr id="574" name="Connector 573"/>
          <p:cNvSpPr/>
          <p:nvPr/>
        </p:nvSpPr>
        <p:spPr>
          <a:xfrm>
            <a:off x="8436451" y="3600449"/>
            <a:ext cx="1" cy="17653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cubicBezTo>
                  <a:pt x="0" y="14400"/>
                  <a:pt x="0" y="7200"/>
                  <a:pt x="21600" y="0"/>
                </a:cubicBezTo>
              </a:path>
            </a:pathLst>
          </a:cu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  <a:tailEnd type="triangle"/>
          </a:ln>
        </p:spPr>
        <p:txBody>
          <a:bodyPr/>
          <a:lstStyle/>
          <a:p>
            <a:pPr/>
          </a:p>
        </p:txBody>
      </p:sp>
      <p:grpSp>
        <p:nvGrpSpPr>
          <p:cNvPr id="570" name="Group 576"/>
          <p:cNvGrpSpPr/>
          <p:nvPr/>
        </p:nvGrpSpPr>
        <p:grpSpPr>
          <a:xfrm>
            <a:off x="8224934" y="2178050"/>
            <a:ext cx="2219324" cy="736601"/>
            <a:chOff x="0" y="0"/>
            <a:chExt cx="2219323" cy="736600"/>
          </a:xfrm>
        </p:grpSpPr>
        <p:sp>
          <p:nvSpPr>
            <p:cNvPr id="568" name="Shape 574"/>
            <p:cNvSpPr txBox="1"/>
            <p:nvPr/>
          </p:nvSpPr>
          <p:spPr>
            <a:xfrm>
              <a:off x="-1" y="0"/>
              <a:ext cx="651632" cy="736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5000">
                  <a:solidFill>
                    <a:schemeClr val="accent2"/>
                  </a:solidFill>
                  <a:latin typeface="Zapf Dingbats"/>
                  <a:ea typeface="Zapf Dingbats"/>
                  <a:cs typeface="Zapf Dingbats"/>
                  <a:sym typeface="Zapf Dingbats"/>
                </a:defRPr>
              </a:lvl1pPr>
            </a:lstStyle>
            <a:p>
              <a:pPr/>
              <a:r>
                <a:t>✔︎</a:t>
              </a:r>
            </a:p>
          </p:txBody>
        </p:sp>
        <p:sp>
          <p:nvSpPr>
            <p:cNvPr id="569" name="Shape 575"/>
            <p:cNvSpPr txBox="1"/>
            <p:nvPr/>
          </p:nvSpPr>
          <p:spPr>
            <a:xfrm>
              <a:off x="743709" y="57149"/>
              <a:ext cx="1475614" cy="622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000">
                  <a:solidFill>
                    <a:schemeClr val="accent2"/>
                  </a:solidFill>
                  <a:latin typeface="Avenir Next Heavy"/>
                  <a:ea typeface="Avenir Next Heavy"/>
                  <a:cs typeface="Avenir Next Heavy"/>
                  <a:sym typeface="Avenir Next Heavy"/>
                </a:defRPr>
              </a:lvl1pPr>
            </a:lstStyle>
            <a:p>
              <a:pPr/>
              <a:r>
                <a:t>Accept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8" name="Shape 579"/>
          <p:cNvGrpSpPr/>
          <p:nvPr/>
        </p:nvGrpSpPr>
        <p:grpSpPr>
          <a:xfrm>
            <a:off x="3216750" y="5365750"/>
            <a:ext cx="990603" cy="990600"/>
            <a:chOff x="0" y="0"/>
            <a:chExt cx="990602" cy="990600"/>
          </a:xfrm>
        </p:grpSpPr>
        <p:sp>
          <p:nvSpPr>
            <p:cNvPr id="576" name="圓形"/>
            <p:cNvSpPr/>
            <p:nvPr/>
          </p:nvSpPr>
          <p:spPr>
            <a:xfrm>
              <a:off x="-1" y="0"/>
              <a:ext cx="990604" cy="990600"/>
            </a:xfrm>
            <a:prstGeom prst="ellipse">
              <a:avLst/>
            </a:pr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5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pPr>
            </a:p>
          </p:txBody>
        </p:sp>
        <p:sp>
          <p:nvSpPr>
            <p:cNvPr id="577" name="A"/>
            <p:cNvSpPr txBox="1"/>
            <p:nvPr/>
          </p:nvSpPr>
          <p:spPr>
            <a:xfrm>
              <a:off x="145069" y="139699"/>
              <a:ext cx="700463" cy="711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35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pPr/>
              <a:r>
                <a:t>A</a:t>
              </a:r>
            </a:p>
          </p:txBody>
        </p:sp>
      </p:grpSp>
      <p:grpSp>
        <p:nvGrpSpPr>
          <p:cNvPr id="581" name="Shape 580"/>
          <p:cNvGrpSpPr/>
          <p:nvPr/>
        </p:nvGrpSpPr>
        <p:grpSpPr>
          <a:xfrm>
            <a:off x="854551" y="2597150"/>
            <a:ext cx="990603" cy="990600"/>
            <a:chOff x="0" y="0"/>
            <a:chExt cx="990602" cy="990600"/>
          </a:xfrm>
        </p:grpSpPr>
        <p:sp>
          <p:nvSpPr>
            <p:cNvPr id="579" name="圓形"/>
            <p:cNvSpPr/>
            <p:nvPr/>
          </p:nvSpPr>
          <p:spPr>
            <a:xfrm>
              <a:off x="-1" y="0"/>
              <a:ext cx="990604" cy="990600"/>
            </a:xfrm>
            <a:prstGeom prst="ellipse">
              <a:avLst/>
            </a:prstGeom>
            <a:blipFill rotWithShape="1">
              <a:blip r:embed="rId3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5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pPr>
            </a:p>
          </p:txBody>
        </p:sp>
        <p:sp>
          <p:nvSpPr>
            <p:cNvPr id="580" name="A"/>
            <p:cNvSpPr txBox="1"/>
            <p:nvPr/>
          </p:nvSpPr>
          <p:spPr>
            <a:xfrm>
              <a:off x="145069" y="139699"/>
              <a:ext cx="700463" cy="711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35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pPr/>
              <a:r>
                <a:t>A</a:t>
              </a:r>
            </a:p>
          </p:txBody>
        </p:sp>
      </p:grpSp>
      <p:sp>
        <p:nvSpPr>
          <p:cNvPr id="596" name="Connector 581"/>
          <p:cNvSpPr/>
          <p:nvPr/>
        </p:nvSpPr>
        <p:spPr>
          <a:xfrm>
            <a:off x="1670675" y="3468469"/>
            <a:ext cx="1720544" cy="20165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ln w="50800" cap="rnd">
            <a:solidFill>
              <a:srgbClr val="53585F"/>
            </a:solidFill>
            <a:miter lim="400000"/>
            <a:headEnd type="triangle"/>
          </a:ln>
        </p:spPr>
        <p:txBody>
          <a:bodyPr/>
          <a:lstStyle/>
          <a:p>
            <a:pPr/>
          </a:p>
        </p:txBody>
      </p:sp>
      <p:grpSp>
        <p:nvGrpSpPr>
          <p:cNvPr id="585" name="Shape 582"/>
          <p:cNvGrpSpPr/>
          <p:nvPr/>
        </p:nvGrpSpPr>
        <p:grpSpPr>
          <a:xfrm>
            <a:off x="5578950" y="5365750"/>
            <a:ext cx="990603" cy="990600"/>
            <a:chOff x="0" y="0"/>
            <a:chExt cx="990602" cy="990600"/>
          </a:xfrm>
        </p:grpSpPr>
        <p:sp>
          <p:nvSpPr>
            <p:cNvPr id="583" name="圓形"/>
            <p:cNvSpPr/>
            <p:nvPr/>
          </p:nvSpPr>
          <p:spPr>
            <a:xfrm>
              <a:off x="-1" y="0"/>
              <a:ext cx="990604" cy="990600"/>
            </a:xfrm>
            <a:prstGeom prst="ellipse">
              <a:avLst/>
            </a:pr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5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pPr>
            </a:p>
          </p:txBody>
        </p:sp>
        <p:sp>
          <p:nvSpPr>
            <p:cNvPr id="584" name="A1"/>
            <p:cNvSpPr txBox="1"/>
            <p:nvPr/>
          </p:nvSpPr>
          <p:spPr>
            <a:xfrm>
              <a:off x="145069" y="139699"/>
              <a:ext cx="700463" cy="711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35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pPr/>
              <a:r>
                <a:t>A1</a:t>
              </a:r>
            </a:p>
          </p:txBody>
        </p:sp>
      </p:grpSp>
      <p:sp>
        <p:nvSpPr>
          <p:cNvPr id="597" name="Connector 583"/>
          <p:cNvSpPr/>
          <p:nvPr/>
        </p:nvSpPr>
        <p:spPr>
          <a:xfrm>
            <a:off x="4207164" y="5861050"/>
            <a:ext cx="1371973" cy="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4400" y="10800"/>
                  <a:pt x="7200" y="0"/>
                  <a:pt x="0" y="0"/>
                </a:cubicBezTo>
              </a:path>
            </a:pathLst>
          </a:custGeom>
          <a:ln w="50800" cap="rnd">
            <a:solidFill>
              <a:srgbClr val="53585F"/>
            </a:solidFill>
            <a:miter lim="400000"/>
            <a:headEnd type="triangle"/>
          </a:ln>
        </p:spPr>
        <p:txBody>
          <a:bodyPr/>
          <a:lstStyle/>
          <a:p>
            <a:pPr/>
          </a:p>
        </p:txBody>
      </p:sp>
      <p:grpSp>
        <p:nvGrpSpPr>
          <p:cNvPr id="589" name="Shape 584"/>
          <p:cNvGrpSpPr/>
          <p:nvPr/>
        </p:nvGrpSpPr>
        <p:grpSpPr>
          <a:xfrm>
            <a:off x="7941150" y="5365750"/>
            <a:ext cx="990603" cy="990600"/>
            <a:chOff x="0" y="0"/>
            <a:chExt cx="990602" cy="990600"/>
          </a:xfrm>
        </p:grpSpPr>
        <p:sp>
          <p:nvSpPr>
            <p:cNvPr id="587" name="圓形"/>
            <p:cNvSpPr/>
            <p:nvPr/>
          </p:nvSpPr>
          <p:spPr>
            <a:xfrm>
              <a:off x="-1" y="0"/>
              <a:ext cx="990604" cy="990600"/>
            </a:xfrm>
            <a:prstGeom prst="ellipse">
              <a:avLst/>
            </a:pr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5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pPr>
            </a:p>
          </p:txBody>
        </p:sp>
        <p:sp>
          <p:nvSpPr>
            <p:cNvPr id="588" name="A2"/>
            <p:cNvSpPr txBox="1"/>
            <p:nvPr/>
          </p:nvSpPr>
          <p:spPr>
            <a:xfrm>
              <a:off x="145069" y="139699"/>
              <a:ext cx="700463" cy="711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35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pPr/>
              <a:r>
                <a:t>A2</a:t>
              </a:r>
            </a:p>
          </p:txBody>
        </p:sp>
      </p:grpSp>
      <p:sp>
        <p:nvSpPr>
          <p:cNvPr id="598" name="Connector 585"/>
          <p:cNvSpPr/>
          <p:nvPr/>
        </p:nvSpPr>
        <p:spPr>
          <a:xfrm>
            <a:off x="6569364" y="5861050"/>
            <a:ext cx="1371973" cy="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0" fill="norm" stroke="1" extrusionOk="0">
                <a:moveTo>
                  <a:pt x="21600" y="0"/>
                </a:moveTo>
                <a:cubicBezTo>
                  <a:pt x="14400" y="0"/>
                  <a:pt x="7200" y="0"/>
                  <a:pt x="0" y="0"/>
                </a:cubicBezTo>
              </a:path>
            </a:pathLst>
          </a:custGeom>
          <a:ln w="50800" cap="rnd">
            <a:solidFill>
              <a:srgbClr val="53585F"/>
            </a:solidFill>
            <a:miter lim="400000"/>
            <a:headEnd type="triangle"/>
          </a:ln>
        </p:spPr>
        <p:txBody>
          <a:bodyPr/>
          <a:lstStyle/>
          <a:p>
            <a:pPr/>
          </a:p>
        </p:txBody>
      </p:sp>
      <p:grpSp>
        <p:nvGrpSpPr>
          <p:cNvPr id="593" name="Shape 586"/>
          <p:cNvGrpSpPr/>
          <p:nvPr/>
        </p:nvGrpSpPr>
        <p:grpSpPr>
          <a:xfrm>
            <a:off x="7941150" y="2597150"/>
            <a:ext cx="990603" cy="990600"/>
            <a:chOff x="0" y="0"/>
            <a:chExt cx="990602" cy="990600"/>
          </a:xfrm>
        </p:grpSpPr>
        <p:sp>
          <p:nvSpPr>
            <p:cNvPr id="591" name="圓形"/>
            <p:cNvSpPr/>
            <p:nvPr/>
          </p:nvSpPr>
          <p:spPr>
            <a:xfrm>
              <a:off x="-1" y="0"/>
              <a:ext cx="990604" cy="990600"/>
            </a:xfrm>
            <a:prstGeom prst="ellipse">
              <a:avLst/>
            </a:prstGeom>
            <a:blipFill rotWithShape="1">
              <a:blip r:embed="rId3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635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5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pPr>
            </a:p>
          </p:txBody>
        </p:sp>
        <p:sp>
          <p:nvSpPr>
            <p:cNvPr id="592" name="A2"/>
            <p:cNvSpPr txBox="1"/>
            <p:nvPr/>
          </p:nvSpPr>
          <p:spPr>
            <a:xfrm>
              <a:off x="145069" y="139699"/>
              <a:ext cx="700463" cy="711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35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pPr/>
              <a:r>
                <a:t>A2</a:t>
              </a:r>
            </a:p>
          </p:txBody>
        </p:sp>
      </p:grpSp>
      <p:sp>
        <p:nvSpPr>
          <p:cNvPr id="599" name="Connector 587"/>
          <p:cNvSpPr/>
          <p:nvPr/>
        </p:nvSpPr>
        <p:spPr>
          <a:xfrm>
            <a:off x="8436451" y="3586856"/>
            <a:ext cx="1" cy="17788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cubicBezTo>
                  <a:pt x="0" y="14400"/>
                  <a:pt x="0" y="7200"/>
                  <a:pt x="21600" y="0"/>
                </a:cubicBezTo>
              </a:path>
            </a:pathLst>
          </a:cu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  <a:tailEnd type="triangle"/>
          </a:ln>
        </p:spPr>
        <p:txBody>
          <a:bodyPr/>
          <a:lstStyle/>
          <a:p>
            <a:pPr/>
          </a:p>
        </p:txBody>
      </p:sp>
      <p:sp>
        <p:nvSpPr>
          <p:cNvPr id="600" name="Connector 588"/>
          <p:cNvSpPr/>
          <p:nvPr/>
        </p:nvSpPr>
        <p:spPr>
          <a:xfrm>
            <a:off x="1844965" y="3092450"/>
            <a:ext cx="6096372" cy="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0" fill="norm" stroke="1" extrusionOk="0">
                <a:moveTo>
                  <a:pt x="21600" y="0"/>
                </a:moveTo>
                <a:cubicBezTo>
                  <a:pt x="14400" y="21600"/>
                  <a:pt x="7200" y="21600"/>
                  <a:pt x="0" y="0"/>
                </a:cubicBezTo>
              </a:path>
            </a:pathLst>
          </a:custGeom>
          <a:ln w="50800" cap="rnd">
            <a:solidFill>
              <a:srgbClr val="53585F"/>
            </a:solidFill>
            <a:miter lim="400000"/>
            <a:headEnd type="triangle"/>
          </a:ln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4" name="Shape 590"/>
          <p:cNvGrpSpPr/>
          <p:nvPr/>
        </p:nvGrpSpPr>
        <p:grpSpPr>
          <a:xfrm>
            <a:off x="3165950" y="7150100"/>
            <a:ext cx="990603" cy="990600"/>
            <a:chOff x="0" y="0"/>
            <a:chExt cx="990602" cy="990600"/>
          </a:xfrm>
        </p:grpSpPr>
        <p:sp>
          <p:nvSpPr>
            <p:cNvPr id="602" name="圓形"/>
            <p:cNvSpPr/>
            <p:nvPr/>
          </p:nvSpPr>
          <p:spPr>
            <a:xfrm>
              <a:off x="-1" y="0"/>
              <a:ext cx="990604" cy="990600"/>
            </a:xfrm>
            <a:prstGeom prst="ellipse">
              <a:avLst/>
            </a:pr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5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pPr>
            </a:p>
          </p:txBody>
        </p:sp>
        <p:sp>
          <p:nvSpPr>
            <p:cNvPr id="603" name="A"/>
            <p:cNvSpPr txBox="1"/>
            <p:nvPr/>
          </p:nvSpPr>
          <p:spPr>
            <a:xfrm>
              <a:off x="145069" y="139699"/>
              <a:ext cx="700463" cy="711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35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pPr/>
              <a:r>
                <a:t>A</a:t>
              </a:r>
            </a:p>
          </p:txBody>
        </p:sp>
      </p:grpSp>
      <p:grpSp>
        <p:nvGrpSpPr>
          <p:cNvPr id="607" name="Shape 591"/>
          <p:cNvGrpSpPr/>
          <p:nvPr/>
        </p:nvGrpSpPr>
        <p:grpSpPr>
          <a:xfrm>
            <a:off x="803750" y="4381500"/>
            <a:ext cx="990604" cy="990600"/>
            <a:chOff x="0" y="0"/>
            <a:chExt cx="990602" cy="990600"/>
          </a:xfrm>
        </p:grpSpPr>
        <p:sp>
          <p:nvSpPr>
            <p:cNvPr id="605" name="圓形"/>
            <p:cNvSpPr/>
            <p:nvPr/>
          </p:nvSpPr>
          <p:spPr>
            <a:xfrm>
              <a:off x="-1" y="0"/>
              <a:ext cx="990604" cy="990600"/>
            </a:xfrm>
            <a:prstGeom prst="ellipse">
              <a:avLst/>
            </a:prstGeom>
            <a:blipFill rotWithShape="1">
              <a:blip r:embed="rId3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5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pPr>
            </a:p>
          </p:txBody>
        </p:sp>
        <p:sp>
          <p:nvSpPr>
            <p:cNvPr id="606" name="A"/>
            <p:cNvSpPr txBox="1"/>
            <p:nvPr/>
          </p:nvSpPr>
          <p:spPr>
            <a:xfrm>
              <a:off x="145069" y="139699"/>
              <a:ext cx="700463" cy="711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35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pPr/>
              <a:r>
                <a:t>A</a:t>
              </a:r>
            </a:p>
          </p:txBody>
        </p:sp>
      </p:grpSp>
      <p:sp>
        <p:nvSpPr>
          <p:cNvPr id="631" name="Connector 592"/>
          <p:cNvSpPr/>
          <p:nvPr/>
        </p:nvSpPr>
        <p:spPr>
          <a:xfrm>
            <a:off x="1619875" y="5252819"/>
            <a:ext cx="1720544" cy="20165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ln w="50800" cap="rnd">
            <a:solidFill>
              <a:srgbClr val="53585F"/>
            </a:solidFill>
            <a:miter lim="400000"/>
            <a:headEnd type="triangle"/>
          </a:ln>
        </p:spPr>
        <p:txBody>
          <a:bodyPr/>
          <a:lstStyle/>
          <a:p>
            <a:pPr/>
          </a:p>
        </p:txBody>
      </p:sp>
      <p:grpSp>
        <p:nvGrpSpPr>
          <p:cNvPr id="611" name="Shape 593"/>
          <p:cNvGrpSpPr/>
          <p:nvPr/>
        </p:nvGrpSpPr>
        <p:grpSpPr>
          <a:xfrm>
            <a:off x="5528150" y="7150100"/>
            <a:ext cx="990603" cy="990600"/>
            <a:chOff x="0" y="0"/>
            <a:chExt cx="990602" cy="990600"/>
          </a:xfrm>
        </p:grpSpPr>
        <p:sp>
          <p:nvSpPr>
            <p:cNvPr id="609" name="圓形"/>
            <p:cNvSpPr/>
            <p:nvPr/>
          </p:nvSpPr>
          <p:spPr>
            <a:xfrm>
              <a:off x="-1" y="0"/>
              <a:ext cx="990604" cy="990600"/>
            </a:xfrm>
            <a:prstGeom prst="ellipse">
              <a:avLst/>
            </a:pr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5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pPr>
            </a:p>
          </p:txBody>
        </p:sp>
        <p:sp>
          <p:nvSpPr>
            <p:cNvPr id="610" name="A1"/>
            <p:cNvSpPr txBox="1"/>
            <p:nvPr/>
          </p:nvSpPr>
          <p:spPr>
            <a:xfrm>
              <a:off x="145069" y="139699"/>
              <a:ext cx="700463" cy="711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35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pPr/>
              <a:r>
                <a:t>A1</a:t>
              </a:r>
            </a:p>
          </p:txBody>
        </p:sp>
      </p:grpSp>
      <p:sp>
        <p:nvSpPr>
          <p:cNvPr id="632" name="Connector 594"/>
          <p:cNvSpPr/>
          <p:nvPr/>
        </p:nvSpPr>
        <p:spPr>
          <a:xfrm>
            <a:off x="4156364" y="7645400"/>
            <a:ext cx="1371973" cy="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0" fill="norm" stroke="1" extrusionOk="0">
                <a:moveTo>
                  <a:pt x="21600" y="0"/>
                </a:moveTo>
                <a:cubicBezTo>
                  <a:pt x="14400" y="0"/>
                  <a:pt x="7200" y="0"/>
                  <a:pt x="0" y="0"/>
                </a:cubicBezTo>
              </a:path>
            </a:pathLst>
          </a:custGeom>
          <a:ln w="50800" cap="rnd">
            <a:solidFill>
              <a:srgbClr val="53585F"/>
            </a:solidFill>
            <a:miter lim="400000"/>
            <a:headEnd type="triangle"/>
          </a:ln>
        </p:spPr>
        <p:txBody>
          <a:bodyPr/>
          <a:lstStyle/>
          <a:p>
            <a:pPr/>
          </a:p>
        </p:txBody>
      </p:sp>
      <p:grpSp>
        <p:nvGrpSpPr>
          <p:cNvPr id="615" name="Shape 595"/>
          <p:cNvGrpSpPr/>
          <p:nvPr/>
        </p:nvGrpSpPr>
        <p:grpSpPr>
          <a:xfrm>
            <a:off x="7890350" y="7150100"/>
            <a:ext cx="990603" cy="990600"/>
            <a:chOff x="0" y="0"/>
            <a:chExt cx="990602" cy="990600"/>
          </a:xfrm>
        </p:grpSpPr>
        <p:sp>
          <p:nvSpPr>
            <p:cNvPr id="613" name="圓形"/>
            <p:cNvSpPr/>
            <p:nvPr/>
          </p:nvSpPr>
          <p:spPr>
            <a:xfrm>
              <a:off x="-1" y="0"/>
              <a:ext cx="990604" cy="990600"/>
            </a:xfrm>
            <a:prstGeom prst="ellipse">
              <a:avLst/>
            </a:pr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5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pPr>
            </a:p>
          </p:txBody>
        </p:sp>
        <p:sp>
          <p:nvSpPr>
            <p:cNvPr id="614" name="A2"/>
            <p:cNvSpPr txBox="1"/>
            <p:nvPr/>
          </p:nvSpPr>
          <p:spPr>
            <a:xfrm>
              <a:off x="145069" y="139699"/>
              <a:ext cx="700463" cy="711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35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pPr/>
              <a:r>
                <a:t>A2</a:t>
              </a:r>
            </a:p>
          </p:txBody>
        </p:sp>
      </p:grpSp>
      <p:sp>
        <p:nvSpPr>
          <p:cNvPr id="633" name="Connector 596"/>
          <p:cNvSpPr/>
          <p:nvPr/>
        </p:nvSpPr>
        <p:spPr>
          <a:xfrm>
            <a:off x="6518564" y="7645399"/>
            <a:ext cx="1371973" cy="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cubicBezTo>
                  <a:pt x="14400" y="0"/>
                  <a:pt x="7200" y="0"/>
                  <a:pt x="0" y="21600"/>
                </a:cubicBezTo>
              </a:path>
            </a:pathLst>
          </a:custGeom>
          <a:ln w="50800" cap="rnd">
            <a:solidFill>
              <a:srgbClr val="53585F"/>
            </a:solidFill>
            <a:miter lim="400000"/>
            <a:headEnd type="triangle"/>
          </a:ln>
        </p:spPr>
        <p:txBody>
          <a:bodyPr/>
          <a:lstStyle/>
          <a:p>
            <a:pPr/>
          </a:p>
        </p:txBody>
      </p:sp>
      <p:grpSp>
        <p:nvGrpSpPr>
          <p:cNvPr id="619" name="Shape 597"/>
          <p:cNvGrpSpPr/>
          <p:nvPr/>
        </p:nvGrpSpPr>
        <p:grpSpPr>
          <a:xfrm>
            <a:off x="7890350" y="4381500"/>
            <a:ext cx="990603" cy="990600"/>
            <a:chOff x="0" y="0"/>
            <a:chExt cx="990602" cy="990600"/>
          </a:xfrm>
        </p:grpSpPr>
        <p:sp>
          <p:nvSpPr>
            <p:cNvPr id="617" name="圓形"/>
            <p:cNvSpPr/>
            <p:nvPr/>
          </p:nvSpPr>
          <p:spPr>
            <a:xfrm>
              <a:off x="-1" y="0"/>
              <a:ext cx="990604" cy="990600"/>
            </a:xfrm>
            <a:prstGeom prst="ellipse">
              <a:avLst/>
            </a:prstGeom>
            <a:blipFill rotWithShape="1">
              <a:blip r:embed="rId3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635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5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pPr>
            </a:p>
          </p:txBody>
        </p:sp>
        <p:sp>
          <p:nvSpPr>
            <p:cNvPr id="618" name="A2"/>
            <p:cNvSpPr txBox="1"/>
            <p:nvPr/>
          </p:nvSpPr>
          <p:spPr>
            <a:xfrm>
              <a:off x="145069" y="139699"/>
              <a:ext cx="700463" cy="711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35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pPr/>
              <a:r>
                <a:t>A2</a:t>
              </a:r>
            </a:p>
          </p:txBody>
        </p:sp>
      </p:grpSp>
      <p:sp>
        <p:nvSpPr>
          <p:cNvPr id="634" name="Connector 598"/>
          <p:cNvSpPr/>
          <p:nvPr/>
        </p:nvSpPr>
        <p:spPr>
          <a:xfrm>
            <a:off x="8385651" y="5371206"/>
            <a:ext cx="1" cy="17788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0" y="14400"/>
                  <a:pt x="0" y="7200"/>
                  <a:pt x="0" y="0"/>
                </a:cubicBezTo>
              </a:path>
            </a:pathLst>
          </a:cu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  <a:tailEnd type="triangle"/>
          </a:ln>
        </p:spPr>
        <p:txBody>
          <a:bodyPr/>
          <a:lstStyle/>
          <a:p>
            <a:pPr/>
          </a:p>
        </p:txBody>
      </p:sp>
      <p:sp>
        <p:nvSpPr>
          <p:cNvPr id="635" name="Connector 599"/>
          <p:cNvSpPr/>
          <p:nvPr/>
        </p:nvSpPr>
        <p:spPr>
          <a:xfrm>
            <a:off x="1794165" y="4876800"/>
            <a:ext cx="6096372" cy="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0" fill="norm" stroke="1" extrusionOk="0">
                <a:moveTo>
                  <a:pt x="21600" y="0"/>
                </a:moveTo>
                <a:cubicBezTo>
                  <a:pt x="14400" y="0"/>
                  <a:pt x="7200" y="0"/>
                  <a:pt x="0" y="0"/>
                </a:cubicBezTo>
              </a:path>
            </a:pathLst>
          </a:custGeom>
          <a:ln w="50800" cap="rnd">
            <a:solidFill>
              <a:srgbClr val="53585F"/>
            </a:solidFill>
            <a:miter lim="400000"/>
            <a:headEnd type="triangle"/>
          </a:ln>
        </p:spPr>
        <p:txBody>
          <a:bodyPr/>
          <a:lstStyle/>
          <a:p>
            <a:pPr/>
          </a:p>
        </p:txBody>
      </p:sp>
      <p:sp>
        <p:nvSpPr>
          <p:cNvPr id="636" name="Connector 600"/>
          <p:cNvSpPr/>
          <p:nvPr/>
        </p:nvSpPr>
        <p:spPr>
          <a:xfrm>
            <a:off x="8725126" y="2467450"/>
            <a:ext cx="1937250" cy="20501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50800" cap="rnd">
            <a:solidFill>
              <a:srgbClr val="53585F"/>
            </a:solidFill>
            <a:miter lim="400000"/>
            <a:headEnd type="triangle"/>
          </a:ln>
        </p:spPr>
        <p:txBody>
          <a:bodyPr/>
          <a:lstStyle/>
          <a:p>
            <a:pPr/>
          </a:p>
        </p:txBody>
      </p:sp>
      <p:grpSp>
        <p:nvGrpSpPr>
          <p:cNvPr id="625" name="Shape 601"/>
          <p:cNvGrpSpPr/>
          <p:nvPr/>
        </p:nvGrpSpPr>
        <p:grpSpPr>
          <a:xfrm>
            <a:off x="10506550" y="1612900"/>
            <a:ext cx="990603" cy="990600"/>
            <a:chOff x="0" y="0"/>
            <a:chExt cx="990602" cy="990600"/>
          </a:xfrm>
        </p:grpSpPr>
        <p:sp>
          <p:nvSpPr>
            <p:cNvPr id="623" name="圓形"/>
            <p:cNvSpPr/>
            <p:nvPr/>
          </p:nvSpPr>
          <p:spPr>
            <a:xfrm>
              <a:off x="-1" y="0"/>
              <a:ext cx="990604" cy="990600"/>
            </a:xfrm>
            <a:prstGeom prst="ellipse">
              <a:avLst/>
            </a:pr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5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pPr>
            </a:p>
          </p:txBody>
        </p:sp>
        <p:sp>
          <p:nvSpPr>
            <p:cNvPr id="624" name="A2"/>
            <p:cNvSpPr txBox="1"/>
            <p:nvPr/>
          </p:nvSpPr>
          <p:spPr>
            <a:xfrm>
              <a:off x="145069" y="139699"/>
              <a:ext cx="700463" cy="711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35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pPr/>
              <a:r>
                <a:t>A2</a:t>
              </a:r>
            </a:p>
          </p:txBody>
        </p:sp>
      </p:grpSp>
      <p:sp>
        <p:nvSpPr>
          <p:cNvPr id="626" name="Shape 602"/>
          <p:cNvSpPr txBox="1"/>
          <p:nvPr/>
        </p:nvSpPr>
        <p:spPr>
          <a:xfrm>
            <a:off x="9496106" y="946149"/>
            <a:ext cx="3011489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500"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/>
            <a:r>
              <a:t>Forked from Red A2</a:t>
            </a:r>
          </a:p>
        </p:txBody>
      </p:sp>
      <p:sp>
        <p:nvSpPr>
          <p:cNvPr id="637" name="Connector 603"/>
          <p:cNvSpPr/>
          <p:nvPr/>
        </p:nvSpPr>
        <p:spPr>
          <a:xfrm>
            <a:off x="11496964" y="2108200"/>
            <a:ext cx="1524372" cy="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0" fill="norm" stroke="1" extrusionOk="0">
                <a:moveTo>
                  <a:pt x="21600" y="0"/>
                </a:moveTo>
                <a:cubicBezTo>
                  <a:pt x="14400" y="0"/>
                  <a:pt x="7200" y="0"/>
                  <a:pt x="0" y="0"/>
                </a:cubicBezTo>
              </a:path>
            </a:pathLst>
          </a:custGeom>
          <a:ln w="50800" cap="rnd">
            <a:solidFill>
              <a:srgbClr val="53585F"/>
            </a:solidFill>
            <a:miter lim="400000"/>
            <a:headEnd type="triangle"/>
          </a:ln>
        </p:spPr>
        <p:txBody>
          <a:bodyPr/>
          <a:lstStyle/>
          <a:p>
            <a:pPr/>
          </a:p>
        </p:txBody>
      </p:sp>
      <p:grpSp>
        <p:nvGrpSpPr>
          <p:cNvPr id="630" name="Shape 604"/>
          <p:cNvGrpSpPr/>
          <p:nvPr/>
        </p:nvGrpSpPr>
        <p:grpSpPr>
          <a:xfrm>
            <a:off x="13021149" y="1612900"/>
            <a:ext cx="990603" cy="990600"/>
            <a:chOff x="0" y="0"/>
            <a:chExt cx="990602" cy="990600"/>
          </a:xfrm>
        </p:grpSpPr>
        <p:sp>
          <p:nvSpPr>
            <p:cNvPr id="628" name="圓形"/>
            <p:cNvSpPr/>
            <p:nvPr/>
          </p:nvSpPr>
          <p:spPr>
            <a:xfrm>
              <a:off x="-1" y="0"/>
              <a:ext cx="990604" cy="990600"/>
            </a:xfrm>
            <a:prstGeom prst="ellipse">
              <a:avLst/>
            </a:pr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5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pPr>
            </a:p>
          </p:txBody>
        </p:sp>
        <p:sp>
          <p:nvSpPr>
            <p:cNvPr id="629" name="A"/>
            <p:cNvSpPr txBox="1"/>
            <p:nvPr/>
          </p:nvSpPr>
          <p:spPr>
            <a:xfrm>
              <a:off x="145069" y="139699"/>
              <a:ext cx="700463" cy="711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35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pPr/>
              <a:r>
                <a:t>A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Shape 607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08254">
              <a:defRPr sz="6900"/>
            </a:lvl1pPr>
          </a:lstStyle>
          <a:p>
            <a:pPr/>
            <a:r>
              <a:t>Git Collaboration Workflow</a:t>
            </a:r>
          </a:p>
        </p:txBody>
      </p:sp>
      <p:sp>
        <p:nvSpPr>
          <p:cNvPr id="640" name="Shape 608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635000" indent="-635000">
              <a:buSzPct val="100000"/>
              <a:buAutoNum type="arabicPeriod" startAt="1"/>
              <a:defRPr i="1">
                <a:solidFill>
                  <a:schemeClr val="accent5"/>
                </a:solidFill>
              </a:defRPr>
            </a:pPr>
            <a:r>
              <a:t>Fork</a:t>
            </a:r>
            <a:r>
              <a:rPr i="0">
                <a:solidFill>
                  <a:srgbClr val="000000"/>
                </a:solidFill>
              </a:rPr>
              <a:t> a repository to make a copy of it.</a:t>
            </a:r>
            <a:endParaRPr i="0">
              <a:solidFill>
                <a:srgbClr val="000000"/>
              </a:solidFill>
            </a:endParaRPr>
          </a:p>
          <a:p>
            <a:pPr marL="635000" indent="-635000">
              <a:buSzPct val="100000"/>
              <a:buAutoNum type="arabicPeriod" startAt="1"/>
              <a:defRPr i="1">
                <a:solidFill>
                  <a:schemeClr val="accent5"/>
                </a:solidFill>
              </a:defRPr>
            </a:pPr>
            <a:r>
              <a:t>Clone</a:t>
            </a:r>
            <a:r>
              <a:rPr i="0">
                <a:solidFill>
                  <a:srgbClr val="000000"/>
                </a:solidFill>
              </a:rPr>
              <a:t> the repository you forked to your workspace.</a:t>
            </a:r>
            <a:endParaRPr i="0">
              <a:solidFill>
                <a:srgbClr val="000000"/>
              </a:solidFill>
            </a:endParaRPr>
          </a:p>
          <a:p>
            <a:pPr marL="635000" indent="-635000">
              <a:buSzPct val="100000"/>
              <a:buAutoNum type="arabicPeriod" startAt="1"/>
            </a:pPr>
            <a:r>
              <a:t>Do your work and </a:t>
            </a:r>
            <a:r>
              <a:rPr i="1">
                <a:solidFill>
                  <a:schemeClr val="accent5"/>
                </a:solidFill>
              </a:rPr>
              <a:t>commit</a:t>
            </a:r>
            <a:r>
              <a:t> the changes in your workspace.</a:t>
            </a:r>
          </a:p>
          <a:p>
            <a:pPr marL="635000" indent="-635000">
              <a:buSzPct val="100000"/>
              <a:buAutoNum type="arabicPeriod" startAt="1"/>
              <a:defRPr i="1">
                <a:solidFill>
                  <a:schemeClr val="accent5"/>
                </a:solidFill>
              </a:defRPr>
            </a:pPr>
            <a:r>
              <a:t>Push</a:t>
            </a:r>
            <a:r>
              <a:rPr i="0">
                <a:solidFill>
                  <a:srgbClr val="000000"/>
                </a:solidFill>
              </a:rPr>
              <a:t> the repository to the server to synchronize them.</a:t>
            </a:r>
          </a:p>
          <a:p>
            <a:pPr marL="635000" indent="-635000">
              <a:buSzPct val="100000"/>
              <a:buAutoNum type="arabicPeriod" startAt="1"/>
            </a:pPr>
            <a:r>
              <a:t>Open a </a:t>
            </a:r>
            <a:r>
              <a:rPr i="1">
                <a:solidFill>
                  <a:schemeClr val="accent5"/>
                </a:solidFill>
              </a:rPr>
              <a:t>merge request</a:t>
            </a:r>
            <a:r>
              <a:rPr i="1"/>
              <a:t> </a:t>
            </a:r>
            <a:r>
              <a:t>to origin repository 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Shape 300"/>
          <p:cNvSpPr txBox="1"/>
          <p:nvPr/>
        </p:nvSpPr>
        <p:spPr>
          <a:xfrm>
            <a:off x="1104900" y="27559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marL="302259" indent="-302259" algn="l" defTabSz="397256">
              <a:spcBef>
                <a:spcPts val="2800"/>
              </a:spcBef>
              <a:buSzPct val="75000"/>
              <a:buChar char="•"/>
              <a:defRPr b="1" sz="2400">
                <a:solidFill>
                  <a:srgbClr val="0070C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git clone [url]</a:t>
            </a:r>
          </a:p>
          <a:p>
            <a:pPr lvl="2" marL="906780" indent="-302259" algn="l" defTabSz="397256">
              <a:spcBef>
                <a:spcPts val="2800"/>
              </a:spcBef>
              <a:buSzPct val="75000"/>
              <a:buChar char="•"/>
              <a:defRPr sz="2400"/>
            </a:pPr>
            <a:r>
              <a:t>Clone a repository from remote server</a:t>
            </a:r>
          </a:p>
          <a:p>
            <a:pPr marL="302259" indent="-302259" algn="l" defTabSz="397256">
              <a:spcBef>
                <a:spcPts val="2800"/>
              </a:spcBef>
              <a:buSzPct val="75000"/>
              <a:buChar char="•"/>
              <a:defRPr b="1" sz="2400">
                <a:solidFill>
                  <a:srgbClr val="0070C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git push [url] [branch-name]</a:t>
            </a:r>
          </a:p>
          <a:p>
            <a:pPr lvl="2" marL="906780" indent="-302259" algn="l" defTabSz="397256">
              <a:spcBef>
                <a:spcPts val="2800"/>
              </a:spcBef>
              <a:buSzPct val="75000"/>
              <a:buChar char="•"/>
              <a:defRPr sz="2400"/>
            </a:pPr>
            <a:r>
              <a:t>Push committed file to remote server</a:t>
            </a:r>
          </a:p>
        </p:txBody>
      </p:sp>
      <p:sp>
        <p:nvSpPr>
          <p:cNvPr id="643" name="Shape 299"/>
          <p:cNvSpPr txBox="1"/>
          <p:nvPr/>
        </p:nvSpPr>
        <p:spPr>
          <a:xfrm>
            <a:off x="1104900" y="5969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7200"/>
            </a:lvl1pPr>
          </a:lstStyle>
          <a:p>
            <a:pPr/>
            <a:r>
              <a:t>Basic Git Commands (2/2)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3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How to Find Us?</a:t>
            </a:r>
          </a:p>
        </p:txBody>
      </p:sp>
      <p:sp>
        <p:nvSpPr>
          <p:cNvPr id="135" name="Shape 134"/>
          <p:cNvSpPr txBox="1"/>
          <p:nvPr>
            <p:ph type="body" idx="1"/>
          </p:nvPr>
        </p:nvSpPr>
        <p:spPr>
          <a:xfrm>
            <a:off x="952500" y="2603500"/>
            <a:ext cx="11532890" cy="6876206"/>
          </a:xfrm>
          <a:prstGeom prst="rect">
            <a:avLst/>
          </a:prstGeom>
        </p:spPr>
        <p:txBody>
          <a:bodyPr/>
          <a:lstStyle/>
          <a:p>
            <a:pPr>
              <a:defRPr sz="3400"/>
            </a:pPr>
            <a:r>
              <a:t>Office Hour (TAs)</a:t>
            </a:r>
          </a:p>
          <a:p>
            <a:pPr lvl="1">
              <a:spcBef>
                <a:spcPts val="1500"/>
              </a:spcBef>
              <a:buChar char="-"/>
              <a:defRPr sz="3400"/>
            </a:pPr>
            <a:r>
              <a:t>Wed. 3:30-5:20pm at Delta 723/724</a:t>
            </a:r>
          </a:p>
          <a:p>
            <a:pPr>
              <a:spcBef>
                <a:spcPts val="1500"/>
              </a:spcBef>
              <a:defRPr sz="3400"/>
            </a:pPr>
            <a:r>
              <a:t>Email (</a:t>
            </a:r>
            <a:r>
              <a:rPr b="1">
                <a:solidFill>
                  <a:srgbClr val="FF2712"/>
                </a:solidFill>
              </a:rPr>
              <a:t>Personal question only</a:t>
            </a:r>
            <a:r>
              <a:t>)</a:t>
            </a:r>
          </a:p>
          <a:p>
            <a:pPr lvl="1">
              <a:spcBef>
                <a:spcPts val="1500"/>
              </a:spcBef>
              <a:buChar char="-"/>
              <a:defRPr sz="3400"/>
            </a:pPr>
            <a:r>
              <a:t>Yi-Hsuan Wu: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yhwu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@datalab.cs.nthu.edu.tw</a:t>
            </a:r>
            <a:endParaRPr u="sng">
              <a:solidFill>
                <a:srgbClr val="317FBE"/>
              </a:solidFill>
            </a:endParaRPr>
          </a:p>
          <a:p>
            <a:pPr lvl="1">
              <a:spcBef>
                <a:spcPts val="1500"/>
              </a:spcBef>
              <a:buChar char="-"/>
              <a:defRPr sz="3400"/>
            </a:pPr>
            <a:r>
              <a:t>Zheng-Xin Weng: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 invalidUrl="" action="" tgtFrame="" tooltip="" history="1" highlightClick="0" endSnd="0"/>
              </a:rPr>
              <a:t>zxweng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 invalidUrl="" action="" tgtFrame="" tooltip="" history="1" highlightClick="0" endSnd="0"/>
              </a:rPr>
              <a:t>@datalab.cs.nthu.edu.tw</a:t>
            </a:r>
            <a:endParaRPr u="sng">
              <a:solidFill>
                <a:srgbClr val="317FBE"/>
              </a:solidFill>
            </a:endParaRPr>
          </a:p>
          <a:p>
            <a:pPr lvl="1">
              <a:spcBef>
                <a:spcPts val="1500"/>
              </a:spcBef>
              <a:buChar char="-"/>
              <a:defRPr sz="3400"/>
            </a:pPr>
            <a:r>
              <a:t>Wei-Da Chen: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4" invalidUrl="" action="" tgtFrame="" tooltip="" history="1" highlightClick="0" endSnd="0"/>
              </a:rPr>
              <a:t>wdchen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4" invalidUrl="" action="" tgtFrame="" tooltip="" history="1" highlightClick="0" endSnd="0"/>
              </a:rPr>
              <a:t>@datalab.cs.nthu.edu.tw</a:t>
            </a:r>
            <a:endParaRPr u="sng">
              <a:solidFill>
                <a:srgbClr val="317FBE"/>
              </a:solidFill>
            </a:endParaRPr>
          </a:p>
          <a:p>
            <a:pPr lvl="1">
              <a:spcBef>
                <a:spcPts val="1500"/>
              </a:spcBef>
              <a:buChar char="-"/>
              <a:defRPr sz="3400"/>
            </a:pPr>
            <a:r>
              <a:t>Hsin-Chi Chu: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5" invalidUrl="" action="" tgtFrame="" tooltip="" history="1" highlightClick="0" endSnd="0"/>
              </a:rPr>
              <a:t>hcchu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5" invalidUrl="" action="" tgtFrame="" tooltip="" history="1" highlightClick="0" endSnd="0"/>
              </a:rPr>
              <a:t>@datalab.cs.nthu.edu.tw</a:t>
            </a:r>
            <a:endParaRPr u="sng">
              <a:solidFill>
                <a:srgbClr val="317FBE"/>
              </a:solidFill>
            </a:endParaRPr>
          </a:p>
          <a:p>
            <a:pPr>
              <a:spcBef>
                <a:spcPts val="1500"/>
              </a:spcBef>
              <a:defRPr sz="3400"/>
            </a:pPr>
            <a:r>
              <a:t>Online Forum</a:t>
            </a:r>
          </a:p>
          <a:p>
            <a:pPr lvl="1">
              <a:spcBef>
                <a:spcPts val="1500"/>
              </a:spcBef>
              <a:buChar char="-"/>
              <a:defRPr sz="3400"/>
            </a:pPr>
            <a:r>
              <a:t>iLms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Shape 127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Outline</a:t>
            </a:r>
          </a:p>
        </p:txBody>
      </p:sp>
      <p:sp>
        <p:nvSpPr>
          <p:cNvPr id="646" name="Shape 128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91158" indent="-391158" defTabSz="514094">
              <a:spcBef>
                <a:spcPts val="3600"/>
              </a:spcBef>
              <a:defRPr sz="3100">
                <a:solidFill>
                  <a:srgbClr val="A6A6A6"/>
                </a:solidFill>
              </a:defRPr>
            </a:pPr>
            <a:r>
              <a:t>General Rule</a:t>
            </a:r>
          </a:p>
          <a:p>
            <a:pPr marL="391158" indent="-391158" defTabSz="514094">
              <a:spcBef>
                <a:spcPts val="3600"/>
              </a:spcBef>
              <a:defRPr sz="3100">
                <a:solidFill>
                  <a:srgbClr val="A6A6A6"/>
                </a:solidFill>
              </a:defRPr>
            </a:pPr>
            <a:r>
              <a:t>Introduction to Git</a:t>
            </a:r>
            <a:endParaRPr>
              <a:solidFill>
                <a:srgbClr val="9A9A9A"/>
              </a:solidFill>
            </a:endParaRPr>
          </a:p>
          <a:p>
            <a:pPr lvl="2" marL="1173480" indent="-391158" defTabSz="514094">
              <a:lnSpc>
                <a:spcPct val="50000"/>
              </a:lnSpc>
              <a:spcBef>
                <a:spcPts val="3600"/>
              </a:spcBef>
              <a:defRPr sz="3100">
                <a:solidFill>
                  <a:srgbClr val="A6A6A6"/>
                </a:solidFill>
              </a:defRPr>
            </a:pPr>
            <a:r>
              <a:t>Version control</a:t>
            </a:r>
            <a:endParaRPr>
              <a:solidFill>
                <a:srgbClr val="9A9A9A"/>
              </a:solidFill>
            </a:endParaRPr>
          </a:p>
          <a:p>
            <a:pPr lvl="2" marL="1173480" indent="-391158" defTabSz="514094">
              <a:lnSpc>
                <a:spcPct val="50000"/>
              </a:lnSpc>
              <a:spcBef>
                <a:spcPts val="3600"/>
              </a:spcBef>
              <a:defRPr sz="3100">
                <a:solidFill>
                  <a:srgbClr val="A6A6A6"/>
                </a:solidFill>
              </a:defRPr>
            </a:pPr>
            <a:r>
              <a:t>Git Basics</a:t>
            </a:r>
            <a:endParaRPr>
              <a:solidFill>
                <a:srgbClr val="9A9A9A"/>
              </a:solidFill>
            </a:endParaRPr>
          </a:p>
          <a:p>
            <a:pPr lvl="2" marL="1173480" indent="-391158" defTabSz="514094">
              <a:lnSpc>
                <a:spcPct val="50000"/>
              </a:lnSpc>
              <a:spcBef>
                <a:spcPts val="3600"/>
              </a:spcBef>
              <a:defRPr sz="3100">
                <a:solidFill>
                  <a:srgbClr val="A6A6A6"/>
                </a:solidFill>
              </a:defRPr>
            </a:pPr>
            <a:r>
              <a:t>Try Git!</a:t>
            </a:r>
            <a:endParaRPr>
              <a:solidFill>
                <a:srgbClr val="9A9A9A"/>
              </a:solidFill>
            </a:endParaRPr>
          </a:p>
          <a:p>
            <a:pPr lvl="2" marL="1173480" indent="-391158" defTabSz="514094">
              <a:lnSpc>
                <a:spcPct val="50000"/>
              </a:lnSpc>
              <a:spcBef>
                <a:spcPts val="3600"/>
              </a:spcBef>
              <a:defRPr sz="3100">
                <a:solidFill>
                  <a:srgbClr val="A6A6A6"/>
                </a:solidFill>
              </a:defRPr>
            </a:pPr>
            <a:r>
              <a:t>Remote Repositories</a:t>
            </a:r>
            <a:endParaRPr>
              <a:solidFill>
                <a:srgbClr val="9A9A9A"/>
              </a:solidFill>
            </a:endParaRPr>
          </a:p>
          <a:p>
            <a:pPr marL="391158" indent="-391158" defTabSz="514094">
              <a:spcBef>
                <a:spcPts val="3600"/>
              </a:spcBef>
              <a:defRPr sz="3100"/>
            </a:pPr>
            <a:r>
              <a:t>How to Submit Your Code to Gitlab</a:t>
            </a:r>
            <a:endParaRPr>
              <a:solidFill>
                <a:srgbClr val="9A9A9A"/>
              </a:solidFill>
            </a:endParaRPr>
          </a:p>
          <a:p>
            <a:pPr marL="391158" indent="-391158" defTabSz="514094">
              <a:spcBef>
                <a:spcPts val="3600"/>
              </a:spcBef>
              <a:defRPr sz="3100">
                <a:solidFill>
                  <a:srgbClr val="A6A6A6"/>
                </a:solidFill>
              </a:defRPr>
            </a:pPr>
            <a:r>
              <a:t>Tools &amp; References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itlab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Gitlab</a:t>
            </a:r>
          </a:p>
        </p:txBody>
      </p:sp>
      <p:sp>
        <p:nvSpPr>
          <p:cNvPr id="649" name="We have created account for you…"/>
          <p:cNvSpPr txBox="1"/>
          <p:nvPr>
            <p:ph type="body" idx="1"/>
          </p:nvPr>
        </p:nvSpPr>
        <p:spPr>
          <a:xfrm>
            <a:off x="952499" y="2603500"/>
            <a:ext cx="12152751" cy="6286500"/>
          </a:xfrm>
          <a:prstGeom prst="rect">
            <a:avLst/>
          </a:prstGeom>
        </p:spPr>
        <p:txBody>
          <a:bodyPr/>
          <a:lstStyle/>
          <a:p>
            <a:pPr/>
            <a:r>
              <a:t>We have created account for you</a:t>
            </a:r>
          </a:p>
          <a:p>
            <a:pPr/>
            <a:r>
              <a:t>Account: student ID (e.g. 106012345)</a:t>
            </a:r>
          </a:p>
          <a:p>
            <a:pPr/>
            <a:r>
              <a:t>Password: webapp+studentID (e.g. webapp106012345)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Shape 155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Workflow</a:t>
            </a:r>
          </a:p>
        </p:txBody>
      </p:sp>
      <p:sp>
        <p:nvSpPr>
          <p:cNvPr id="652" name="Shape 156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60045" indent="-360045" defTabSz="473201">
              <a:spcBef>
                <a:spcPts val="3400"/>
              </a:spcBef>
              <a:defRPr sz="2900"/>
            </a:pPr>
            <a:r>
              <a:t>For each lab, you should follow the workflow below</a:t>
            </a:r>
          </a:p>
          <a:p>
            <a:pPr lvl="1" marL="1028700" indent="-514350" defTabSz="473201">
              <a:spcBef>
                <a:spcPts val="3400"/>
              </a:spcBef>
              <a:buSzPct val="100000"/>
              <a:buAutoNum type="arabicPeriod" startAt="1"/>
              <a:defRPr sz="2900"/>
            </a:pPr>
            <a:r>
              <a:t>Fork our template repository on Gitlab</a:t>
            </a:r>
          </a:p>
          <a:p>
            <a:pPr lvl="1" marL="1028700" indent="-514350" defTabSz="473201">
              <a:spcBef>
                <a:spcPts val="3400"/>
              </a:spcBef>
              <a:buSzPct val="100000"/>
              <a:buAutoNum type="arabicPeriod" startAt="1"/>
              <a:defRPr sz="2900"/>
            </a:pPr>
            <a:r>
              <a:t>Clone the </a:t>
            </a:r>
            <a:r>
              <a:rPr b="1"/>
              <a:t>forked</a:t>
            </a:r>
            <a:r>
              <a:t> repository to your computer</a:t>
            </a:r>
          </a:p>
          <a:p>
            <a:pPr lvl="1" marL="1028700" indent="-514350" defTabSz="473201">
              <a:spcBef>
                <a:spcPts val="3400"/>
              </a:spcBef>
              <a:buSzPct val="100000"/>
              <a:buAutoNum type="arabicPeriod" startAt="1"/>
              <a:defRPr sz="2900"/>
            </a:pPr>
            <a:r>
              <a:t>Finish your lab</a:t>
            </a:r>
          </a:p>
          <a:p>
            <a:pPr lvl="1" marL="1028700" indent="-514350" defTabSz="473201">
              <a:spcBef>
                <a:spcPts val="3400"/>
              </a:spcBef>
              <a:buSzPct val="100000"/>
              <a:buAutoNum type="arabicPeriod" startAt="1"/>
              <a:defRPr sz="2900"/>
            </a:pPr>
            <a:r>
              <a:t>Commit in your computer</a:t>
            </a:r>
          </a:p>
          <a:p>
            <a:pPr lvl="1" marL="1028700" indent="-514350" defTabSz="473201">
              <a:spcBef>
                <a:spcPts val="3400"/>
              </a:spcBef>
              <a:buSzPct val="100000"/>
              <a:buAutoNum type="arabicPeriod" startAt="1"/>
              <a:defRPr sz="2900"/>
            </a:pPr>
            <a:r>
              <a:t>Push to Gitlab</a:t>
            </a:r>
          </a:p>
          <a:p>
            <a:pPr lvl="1" marL="1028700" indent="-514350" defTabSz="473201">
              <a:spcBef>
                <a:spcPts val="3400"/>
              </a:spcBef>
              <a:buSzPct val="100000"/>
              <a:buAutoNum type="arabicPeriod" startAt="1"/>
              <a:defRPr sz="2900"/>
            </a:pPr>
            <a:r>
              <a:t>Send merge request</a:t>
            </a:r>
            <a:r>
              <a:rPr>
                <a:solidFill>
                  <a:srgbClr val="FF2600"/>
                </a:solidFill>
              </a:rPr>
              <a:t> </a:t>
            </a:r>
            <a:r>
              <a:rPr>
                <a:solidFill>
                  <a:srgbClr val="262626"/>
                </a:solidFill>
              </a:rPr>
              <a:t>of </a:t>
            </a:r>
            <a:r>
              <a:rPr b="1">
                <a:solidFill>
                  <a:srgbClr val="FF4D41"/>
                </a:solidFill>
              </a:rPr>
              <a:t>your branch</a:t>
            </a:r>
            <a:r>
              <a:t> to our template repository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Shape 159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Workflow</a:t>
            </a:r>
          </a:p>
        </p:txBody>
      </p:sp>
      <p:sp>
        <p:nvSpPr>
          <p:cNvPr id="655" name="Shape 160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60045" indent="-360045" defTabSz="473201">
              <a:spcBef>
                <a:spcPts val="3400"/>
              </a:spcBef>
              <a:defRPr sz="2900"/>
            </a:pPr>
            <a:r>
              <a:t>For each lab, you should follow the workflow below</a:t>
            </a:r>
          </a:p>
          <a:p>
            <a:pPr lvl="1" marL="1028700" indent="-514350" defTabSz="473201">
              <a:spcBef>
                <a:spcPts val="3400"/>
              </a:spcBef>
              <a:buSzPct val="100000"/>
              <a:buAutoNum type="arabicPeriod" startAt="1"/>
              <a:defRPr sz="2900"/>
            </a:pPr>
            <a:r>
              <a:t>Fork our template repository on Gitlab</a:t>
            </a:r>
          </a:p>
          <a:p>
            <a:pPr lvl="1" marL="1028700" indent="-514350" defTabSz="473201">
              <a:spcBef>
                <a:spcPts val="3400"/>
              </a:spcBef>
              <a:buSzPct val="100000"/>
              <a:buAutoNum type="arabicPeriod" startAt="1"/>
              <a:defRPr sz="2900">
                <a:solidFill>
                  <a:srgbClr val="BDC3C7"/>
                </a:solidFill>
              </a:defRPr>
            </a:pPr>
            <a:r>
              <a:t>Clone the </a:t>
            </a:r>
            <a:r>
              <a:rPr b="1"/>
              <a:t>forked</a:t>
            </a:r>
            <a:r>
              <a:t> repository to your computer</a:t>
            </a:r>
          </a:p>
          <a:p>
            <a:pPr lvl="1" marL="1028700" indent="-514350" defTabSz="473201">
              <a:spcBef>
                <a:spcPts val="3400"/>
              </a:spcBef>
              <a:buSzPct val="100000"/>
              <a:buAutoNum type="arabicPeriod" startAt="1"/>
              <a:defRPr sz="2900">
                <a:solidFill>
                  <a:srgbClr val="BDC3C7"/>
                </a:solidFill>
              </a:defRPr>
            </a:pPr>
            <a:r>
              <a:t>Finish your lab</a:t>
            </a:r>
          </a:p>
          <a:p>
            <a:pPr lvl="1" marL="1028700" indent="-514350" defTabSz="473201">
              <a:spcBef>
                <a:spcPts val="3400"/>
              </a:spcBef>
              <a:buSzPct val="100000"/>
              <a:buAutoNum type="arabicPeriod" startAt="1"/>
              <a:defRPr sz="2900">
                <a:solidFill>
                  <a:srgbClr val="BDC3C7"/>
                </a:solidFill>
              </a:defRPr>
            </a:pPr>
            <a:r>
              <a:t>Commit in your computer</a:t>
            </a:r>
          </a:p>
          <a:p>
            <a:pPr lvl="1" marL="1028700" indent="-514350" defTabSz="473201">
              <a:spcBef>
                <a:spcPts val="3400"/>
              </a:spcBef>
              <a:buSzPct val="100000"/>
              <a:buAutoNum type="arabicPeriod" startAt="1"/>
              <a:defRPr sz="2900">
                <a:solidFill>
                  <a:srgbClr val="BDC3C7"/>
                </a:solidFill>
              </a:defRPr>
            </a:pPr>
            <a:r>
              <a:t>Push to Gitlab</a:t>
            </a:r>
          </a:p>
          <a:p>
            <a:pPr lvl="1" marL="1028700" indent="-514350" defTabSz="473201">
              <a:spcBef>
                <a:spcPts val="3400"/>
              </a:spcBef>
              <a:buSzPct val="100000"/>
              <a:buAutoNum type="arabicPeriod" startAt="1"/>
              <a:defRPr sz="2900">
                <a:solidFill>
                  <a:srgbClr val="BDC3C7"/>
                </a:solidFill>
              </a:defRPr>
            </a:pPr>
            <a:r>
              <a:t>Send merge request of </a:t>
            </a:r>
            <a:r>
              <a:rPr b="1"/>
              <a:t>your branch</a:t>
            </a:r>
            <a:r>
              <a:t> to our template repository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333C4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Shape 167"/>
          <p:cNvSpPr txBox="1"/>
          <p:nvPr>
            <p:ph type="body" idx="1"/>
          </p:nvPr>
        </p:nvSpPr>
        <p:spPr>
          <a:xfrm>
            <a:off x="952500" y="127000"/>
            <a:ext cx="11099800" cy="7213600"/>
          </a:xfrm>
          <a:prstGeom prst="rect">
            <a:avLst/>
          </a:prstGeom>
        </p:spPr>
        <p:txBody>
          <a:bodyPr/>
          <a:lstStyle/>
          <a:p>
            <a:pPr marL="0" indent="0" algn="ctr">
              <a:buSzTx/>
              <a:buNone/>
              <a:defRPr>
                <a:solidFill>
                  <a:srgbClr val="ECF0F1"/>
                </a:solidFill>
              </a:defRPr>
            </a:pPr>
            <a:r>
              <a:t>You can access course projects in</a:t>
            </a:r>
            <a:r>
              <a:rPr>
                <a:solidFill>
                  <a:srgbClr val="000000"/>
                </a:solidFill>
              </a:rPr>
              <a:t>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this group</a:t>
            </a:r>
            <a:br/>
          </a:p>
        </p:txBody>
      </p:sp>
      <p:pic>
        <p:nvPicPr>
          <p:cNvPr id="658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812800"/>
            <a:ext cx="13004800" cy="812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659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rcRect l="38181" t="0" r="12764" b="94086"/>
          <a:stretch>
            <a:fillRect/>
          </a:stretch>
        </p:blipFill>
        <p:spPr>
          <a:xfrm>
            <a:off x="5308301" y="812800"/>
            <a:ext cx="6379421" cy="48066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333C4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1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812800"/>
            <a:ext cx="13004800" cy="81280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664" name="Shape 173"/>
          <p:cNvGrpSpPr/>
          <p:nvPr/>
        </p:nvGrpSpPr>
        <p:grpSpPr>
          <a:xfrm>
            <a:off x="7315199" y="3444080"/>
            <a:ext cx="2525715" cy="622302"/>
            <a:chOff x="0" y="0"/>
            <a:chExt cx="2525713" cy="622301"/>
          </a:xfrm>
        </p:grpSpPr>
        <p:sp>
          <p:nvSpPr>
            <p:cNvPr id="662" name="形狀"/>
            <p:cNvSpPr/>
            <p:nvPr/>
          </p:nvSpPr>
          <p:spPr>
            <a:xfrm>
              <a:off x="-1" y="-1"/>
              <a:ext cx="2525715" cy="6223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4158" y="0"/>
                  </a:moveTo>
                  <a:lnTo>
                    <a:pt x="3068" y="4326"/>
                  </a:lnTo>
                  <a:lnTo>
                    <a:pt x="543" y="4326"/>
                  </a:lnTo>
                  <a:cubicBezTo>
                    <a:pt x="243" y="4326"/>
                    <a:pt x="0" y="5312"/>
                    <a:pt x="0" y="6530"/>
                  </a:cubicBezTo>
                  <a:lnTo>
                    <a:pt x="0" y="19396"/>
                  </a:lnTo>
                  <a:cubicBezTo>
                    <a:pt x="0" y="20613"/>
                    <a:pt x="243" y="21600"/>
                    <a:pt x="543" y="21600"/>
                  </a:cubicBezTo>
                  <a:lnTo>
                    <a:pt x="21057" y="21600"/>
                  </a:lnTo>
                  <a:cubicBezTo>
                    <a:pt x="21357" y="21600"/>
                    <a:pt x="21600" y="20613"/>
                    <a:pt x="21600" y="19396"/>
                  </a:cubicBezTo>
                  <a:lnTo>
                    <a:pt x="21600" y="6530"/>
                  </a:lnTo>
                  <a:cubicBezTo>
                    <a:pt x="21600" y="5312"/>
                    <a:pt x="21357" y="4326"/>
                    <a:pt x="21057" y="4326"/>
                  </a:cubicBezTo>
                  <a:lnTo>
                    <a:pt x="5247" y="4326"/>
                  </a:lnTo>
                  <a:lnTo>
                    <a:pt x="4158" y="0"/>
                  </a:lnTo>
                  <a:close/>
                </a:path>
              </a:pathLst>
            </a:custGeom>
            <a:solidFill>
              <a:srgbClr val="D55657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indent="228600" algn="l"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63" name="1. Click to fork"/>
            <p:cNvSpPr txBox="1"/>
            <p:nvPr/>
          </p:nvSpPr>
          <p:spPr>
            <a:xfrm>
              <a:off x="-1" y="76200"/>
              <a:ext cx="2525715" cy="469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lvl="1" indent="228600" algn="l">
                <a:defRPr sz="2400">
                  <a:solidFill>
                    <a:srgbClr val="FFFFFF"/>
                  </a:solidFill>
                </a:defRPr>
              </a:pPr>
              <a:r>
                <a:t>1. Click to fork</a:t>
              </a:r>
            </a:p>
          </p:txBody>
        </p:sp>
      </p:grpSp>
      <p:pic>
        <p:nvPicPr>
          <p:cNvPr id="665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rcRect l="51599" t="0" r="12766" b="94147"/>
          <a:stretch>
            <a:fillRect/>
          </a:stretch>
        </p:blipFill>
        <p:spPr>
          <a:xfrm>
            <a:off x="7066060" y="812800"/>
            <a:ext cx="4634064" cy="47570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499"/>
                                        <p:tgtEl>
                                          <p:spTgt spid="6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664" grpId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333C4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7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812800"/>
            <a:ext cx="13004800" cy="81280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670" name="Shape 178"/>
          <p:cNvGrpSpPr/>
          <p:nvPr/>
        </p:nvGrpSpPr>
        <p:grpSpPr>
          <a:xfrm>
            <a:off x="2349500" y="1234280"/>
            <a:ext cx="7123114" cy="622302"/>
            <a:chOff x="0" y="0"/>
            <a:chExt cx="7123113" cy="622301"/>
          </a:xfrm>
        </p:grpSpPr>
        <p:sp>
          <p:nvSpPr>
            <p:cNvPr id="668" name="形狀"/>
            <p:cNvSpPr/>
            <p:nvPr/>
          </p:nvSpPr>
          <p:spPr>
            <a:xfrm>
              <a:off x="0" y="-1"/>
              <a:ext cx="7123114" cy="6223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474" y="0"/>
                  </a:moveTo>
                  <a:lnTo>
                    <a:pt x="1088" y="4326"/>
                  </a:lnTo>
                  <a:lnTo>
                    <a:pt x="193" y="4326"/>
                  </a:lnTo>
                  <a:cubicBezTo>
                    <a:pt x="86" y="4326"/>
                    <a:pt x="0" y="5312"/>
                    <a:pt x="0" y="6530"/>
                  </a:cubicBezTo>
                  <a:lnTo>
                    <a:pt x="0" y="19396"/>
                  </a:lnTo>
                  <a:cubicBezTo>
                    <a:pt x="0" y="20613"/>
                    <a:pt x="86" y="21600"/>
                    <a:pt x="193" y="21600"/>
                  </a:cubicBezTo>
                  <a:lnTo>
                    <a:pt x="21407" y="21600"/>
                  </a:lnTo>
                  <a:cubicBezTo>
                    <a:pt x="21514" y="21600"/>
                    <a:pt x="21600" y="20613"/>
                    <a:pt x="21600" y="19396"/>
                  </a:cubicBezTo>
                  <a:lnTo>
                    <a:pt x="21600" y="6530"/>
                  </a:lnTo>
                  <a:cubicBezTo>
                    <a:pt x="21600" y="5312"/>
                    <a:pt x="21514" y="4326"/>
                    <a:pt x="21407" y="4326"/>
                  </a:cubicBezTo>
                  <a:lnTo>
                    <a:pt x="1861" y="4326"/>
                  </a:lnTo>
                  <a:lnTo>
                    <a:pt x="1474" y="0"/>
                  </a:lnTo>
                  <a:close/>
                </a:path>
              </a:pathLst>
            </a:custGeom>
            <a:solidFill>
              <a:srgbClr val="D55657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indent="228600" algn="l"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69" name="2. Check if this repository is under your account"/>
            <p:cNvSpPr txBox="1"/>
            <p:nvPr/>
          </p:nvSpPr>
          <p:spPr>
            <a:xfrm>
              <a:off x="0" y="76200"/>
              <a:ext cx="7123113" cy="469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lvl="1" indent="228600" algn="l">
                <a:defRPr sz="2400">
                  <a:solidFill>
                    <a:srgbClr val="FFFFFF"/>
                  </a:solidFill>
                </a:defRPr>
              </a:pPr>
              <a:r>
                <a:t>2. Check if this repository is under your account</a:t>
              </a:r>
            </a:p>
          </p:txBody>
        </p:sp>
      </p:grpSp>
      <p:grpSp>
        <p:nvGrpSpPr>
          <p:cNvPr id="673" name="Shape 179"/>
          <p:cNvGrpSpPr/>
          <p:nvPr/>
        </p:nvGrpSpPr>
        <p:grpSpPr>
          <a:xfrm>
            <a:off x="10031758" y="1770458"/>
            <a:ext cx="2755506" cy="632224"/>
            <a:chOff x="0" y="0"/>
            <a:chExt cx="2755504" cy="632222"/>
          </a:xfrm>
        </p:grpSpPr>
        <p:sp>
          <p:nvSpPr>
            <p:cNvPr id="671" name="形狀"/>
            <p:cNvSpPr/>
            <p:nvPr/>
          </p:nvSpPr>
          <p:spPr>
            <a:xfrm>
              <a:off x="-1" y="-1"/>
              <a:ext cx="2755506" cy="6322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9494" y="0"/>
                  </a:moveTo>
                  <a:lnTo>
                    <a:pt x="18498" y="4597"/>
                  </a:lnTo>
                  <a:lnTo>
                    <a:pt x="498" y="4597"/>
                  </a:lnTo>
                  <a:cubicBezTo>
                    <a:pt x="223" y="4597"/>
                    <a:pt x="0" y="5568"/>
                    <a:pt x="0" y="6766"/>
                  </a:cubicBezTo>
                  <a:lnTo>
                    <a:pt x="0" y="19431"/>
                  </a:lnTo>
                  <a:cubicBezTo>
                    <a:pt x="0" y="20629"/>
                    <a:pt x="223" y="21600"/>
                    <a:pt x="498" y="21600"/>
                  </a:cubicBezTo>
                  <a:lnTo>
                    <a:pt x="21102" y="21600"/>
                  </a:lnTo>
                  <a:cubicBezTo>
                    <a:pt x="21377" y="21600"/>
                    <a:pt x="21600" y="20629"/>
                    <a:pt x="21600" y="19431"/>
                  </a:cubicBezTo>
                  <a:lnTo>
                    <a:pt x="21600" y="6766"/>
                  </a:lnTo>
                  <a:cubicBezTo>
                    <a:pt x="21600" y="5568"/>
                    <a:pt x="21377" y="4597"/>
                    <a:pt x="21102" y="4597"/>
                  </a:cubicBezTo>
                  <a:lnTo>
                    <a:pt x="20489" y="4597"/>
                  </a:lnTo>
                  <a:lnTo>
                    <a:pt x="19494" y="0"/>
                  </a:lnTo>
                  <a:close/>
                </a:path>
              </a:pathLst>
            </a:custGeom>
            <a:solidFill>
              <a:srgbClr val="D55657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indent="228600" algn="l"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72" name="3. Go to Settings"/>
            <p:cNvSpPr txBox="1"/>
            <p:nvPr/>
          </p:nvSpPr>
          <p:spPr>
            <a:xfrm>
              <a:off x="-1" y="81161"/>
              <a:ext cx="2755506" cy="469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lvl="1" indent="228600" algn="l">
                <a:defRPr sz="2400">
                  <a:solidFill>
                    <a:srgbClr val="FFFFFF"/>
                  </a:solidFill>
                </a:defRPr>
              </a:pPr>
              <a:r>
                <a:t>3. Go to Settings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499"/>
                                        <p:tgtEl>
                                          <p:spTgt spid="6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2" dur="499"/>
                                        <p:tgtEl>
                                          <p:spTgt spid="6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673" grpId="2"/>
      <p:bldP build="whole" bldLvl="1" animBg="1" rev="0" advAuto="0" spid="670" grpId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333C4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5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812800"/>
            <a:ext cx="13004800" cy="81280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678" name="Shape 183"/>
          <p:cNvGrpSpPr/>
          <p:nvPr/>
        </p:nvGrpSpPr>
        <p:grpSpPr>
          <a:xfrm>
            <a:off x="4191000" y="3352800"/>
            <a:ext cx="3673872" cy="654448"/>
            <a:chOff x="0" y="0"/>
            <a:chExt cx="3673871" cy="654447"/>
          </a:xfrm>
        </p:grpSpPr>
        <p:sp>
          <p:nvSpPr>
            <p:cNvPr id="676" name="形狀"/>
            <p:cNvSpPr/>
            <p:nvPr/>
          </p:nvSpPr>
          <p:spPr>
            <a:xfrm>
              <a:off x="0" y="0"/>
              <a:ext cx="3673872" cy="6544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373" y="0"/>
                  </a:moveTo>
                  <a:cubicBezTo>
                    <a:pt x="167" y="0"/>
                    <a:pt x="0" y="938"/>
                    <a:pt x="0" y="2096"/>
                  </a:cubicBezTo>
                  <a:lnTo>
                    <a:pt x="0" y="14330"/>
                  </a:lnTo>
                  <a:cubicBezTo>
                    <a:pt x="0" y="15488"/>
                    <a:pt x="167" y="16426"/>
                    <a:pt x="373" y="16426"/>
                  </a:cubicBezTo>
                  <a:lnTo>
                    <a:pt x="1937" y="16426"/>
                  </a:lnTo>
                  <a:lnTo>
                    <a:pt x="2686" y="21600"/>
                  </a:lnTo>
                  <a:lnTo>
                    <a:pt x="3432" y="16426"/>
                  </a:lnTo>
                  <a:lnTo>
                    <a:pt x="21227" y="16426"/>
                  </a:lnTo>
                  <a:cubicBezTo>
                    <a:pt x="21433" y="16426"/>
                    <a:pt x="21600" y="15488"/>
                    <a:pt x="21600" y="14330"/>
                  </a:cubicBezTo>
                  <a:lnTo>
                    <a:pt x="21600" y="2096"/>
                  </a:lnTo>
                  <a:cubicBezTo>
                    <a:pt x="21600" y="938"/>
                    <a:pt x="21433" y="0"/>
                    <a:pt x="21227" y="0"/>
                  </a:cubicBezTo>
                  <a:lnTo>
                    <a:pt x="373" y="0"/>
                  </a:lnTo>
                  <a:close/>
                </a:path>
              </a:pathLst>
            </a:custGeom>
            <a:solidFill>
              <a:srgbClr val="D55657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indent="228600" algn="l"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77" name="4. Set project to private"/>
            <p:cNvSpPr txBox="1"/>
            <p:nvPr/>
          </p:nvSpPr>
          <p:spPr>
            <a:xfrm>
              <a:off x="0" y="92273"/>
              <a:ext cx="3673872" cy="469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lvl="1" indent="228600" algn="l">
                <a:defRPr sz="2400">
                  <a:solidFill>
                    <a:srgbClr val="FFFFFF"/>
                  </a:solidFill>
                </a:defRPr>
              </a:pPr>
              <a:r>
                <a:t>4. Set project to private 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499"/>
                                        <p:tgtEl>
                                          <p:spTgt spid="6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678" grpId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333C4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0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812800"/>
            <a:ext cx="13004800" cy="81280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683" name="Shape 187"/>
          <p:cNvGrpSpPr/>
          <p:nvPr/>
        </p:nvGrpSpPr>
        <p:grpSpPr>
          <a:xfrm>
            <a:off x="2451099" y="7518400"/>
            <a:ext cx="5003009" cy="654448"/>
            <a:chOff x="0" y="0"/>
            <a:chExt cx="5003007" cy="654447"/>
          </a:xfrm>
        </p:grpSpPr>
        <p:sp>
          <p:nvSpPr>
            <p:cNvPr id="681" name="形狀"/>
            <p:cNvSpPr/>
            <p:nvPr/>
          </p:nvSpPr>
          <p:spPr>
            <a:xfrm>
              <a:off x="0" y="0"/>
              <a:ext cx="5003008" cy="6544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74" y="0"/>
                  </a:moveTo>
                  <a:cubicBezTo>
                    <a:pt x="123" y="0"/>
                    <a:pt x="0" y="938"/>
                    <a:pt x="0" y="2096"/>
                  </a:cubicBezTo>
                  <a:lnTo>
                    <a:pt x="0" y="14330"/>
                  </a:lnTo>
                  <a:cubicBezTo>
                    <a:pt x="0" y="15488"/>
                    <a:pt x="123" y="16426"/>
                    <a:pt x="274" y="16426"/>
                  </a:cubicBezTo>
                  <a:lnTo>
                    <a:pt x="1422" y="16426"/>
                  </a:lnTo>
                  <a:lnTo>
                    <a:pt x="1972" y="21600"/>
                  </a:lnTo>
                  <a:lnTo>
                    <a:pt x="2521" y="16426"/>
                  </a:lnTo>
                  <a:lnTo>
                    <a:pt x="21326" y="16426"/>
                  </a:lnTo>
                  <a:cubicBezTo>
                    <a:pt x="21477" y="16426"/>
                    <a:pt x="21600" y="15488"/>
                    <a:pt x="21600" y="14330"/>
                  </a:cubicBezTo>
                  <a:lnTo>
                    <a:pt x="21600" y="2096"/>
                  </a:lnTo>
                  <a:cubicBezTo>
                    <a:pt x="21600" y="938"/>
                    <a:pt x="21477" y="0"/>
                    <a:pt x="21326" y="0"/>
                  </a:cubicBezTo>
                  <a:lnTo>
                    <a:pt x="274" y="0"/>
                  </a:lnTo>
                  <a:close/>
                </a:path>
              </a:pathLst>
            </a:custGeom>
            <a:solidFill>
              <a:srgbClr val="D55657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indent="228600" algn="l"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82" name="5. Scroll down and save changes"/>
            <p:cNvSpPr txBox="1"/>
            <p:nvPr/>
          </p:nvSpPr>
          <p:spPr>
            <a:xfrm>
              <a:off x="-1" y="92273"/>
              <a:ext cx="5003009" cy="469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lvl="1" indent="228600" algn="l">
                <a:defRPr sz="2400">
                  <a:solidFill>
                    <a:srgbClr val="FFFFFF"/>
                  </a:solidFill>
                </a:defRPr>
              </a:pPr>
              <a:r>
                <a:t>5. Scroll down and save changes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499"/>
                                        <p:tgtEl>
                                          <p:spTgt spid="6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683" grpId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Shape 190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Workflow</a:t>
            </a:r>
          </a:p>
        </p:txBody>
      </p:sp>
      <p:sp>
        <p:nvSpPr>
          <p:cNvPr id="686" name="Shape 191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60045" indent="-360045" defTabSz="473201">
              <a:spcBef>
                <a:spcPts val="3400"/>
              </a:spcBef>
              <a:defRPr sz="2900"/>
            </a:pPr>
            <a:r>
              <a:t>For each lab, you should follow the workflow below</a:t>
            </a:r>
          </a:p>
          <a:p>
            <a:pPr lvl="1" marL="1028700" indent="-514350" defTabSz="473201">
              <a:spcBef>
                <a:spcPts val="3400"/>
              </a:spcBef>
              <a:buSzPct val="100000"/>
              <a:buAutoNum type="arabicPeriod" startAt="1"/>
              <a:defRPr sz="2900">
                <a:solidFill>
                  <a:srgbClr val="BDC3C7"/>
                </a:solidFill>
              </a:defRPr>
            </a:pPr>
            <a:r>
              <a:t>Fork our template repository on Gitlab</a:t>
            </a:r>
          </a:p>
          <a:p>
            <a:pPr lvl="1" marL="1028700" indent="-514350" defTabSz="473201">
              <a:spcBef>
                <a:spcPts val="3400"/>
              </a:spcBef>
              <a:buSzPct val="100000"/>
              <a:buAutoNum type="arabicPeriod" startAt="1"/>
              <a:defRPr sz="2900">
                <a:solidFill>
                  <a:srgbClr val="262626"/>
                </a:solidFill>
              </a:defRPr>
            </a:pPr>
            <a:r>
              <a:t>Clone the </a:t>
            </a:r>
            <a:r>
              <a:rPr b="1"/>
              <a:t>forked</a:t>
            </a:r>
            <a:r>
              <a:t> repository to your computer</a:t>
            </a:r>
          </a:p>
          <a:p>
            <a:pPr lvl="1" marL="1028700" indent="-514350" defTabSz="473201">
              <a:spcBef>
                <a:spcPts val="3400"/>
              </a:spcBef>
              <a:buSzPct val="100000"/>
              <a:buAutoNum type="arabicPeriod" startAt="1"/>
              <a:defRPr sz="2900">
                <a:solidFill>
                  <a:srgbClr val="BDC3C7"/>
                </a:solidFill>
              </a:defRPr>
            </a:pPr>
            <a:r>
              <a:t>Finish your lab</a:t>
            </a:r>
          </a:p>
          <a:p>
            <a:pPr lvl="1" marL="1028700" indent="-514350" defTabSz="473201">
              <a:spcBef>
                <a:spcPts val="3400"/>
              </a:spcBef>
              <a:buSzPct val="100000"/>
              <a:buAutoNum type="arabicPeriod" startAt="1"/>
              <a:defRPr sz="2900">
                <a:solidFill>
                  <a:srgbClr val="BDC3C7"/>
                </a:solidFill>
              </a:defRPr>
            </a:pPr>
            <a:r>
              <a:t>Commit in your computer</a:t>
            </a:r>
          </a:p>
          <a:p>
            <a:pPr lvl="1" marL="1028700" indent="-514350" defTabSz="473201">
              <a:spcBef>
                <a:spcPts val="3400"/>
              </a:spcBef>
              <a:buSzPct val="100000"/>
              <a:buAutoNum type="arabicPeriod" startAt="1"/>
              <a:defRPr sz="2900">
                <a:solidFill>
                  <a:srgbClr val="BDC3C7"/>
                </a:solidFill>
              </a:defRPr>
            </a:pPr>
            <a:r>
              <a:t>Push to Gitlab</a:t>
            </a:r>
          </a:p>
          <a:p>
            <a:pPr lvl="1" marL="1028700" indent="-514350" defTabSz="473201">
              <a:spcBef>
                <a:spcPts val="3400"/>
              </a:spcBef>
              <a:buSzPct val="100000"/>
              <a:buAutoNum type="arabicPeriod" startAt="1"/>
              <a:defRPr sz="2900">
                <a:solidFill>
                  <a:srgbClr val="BDC3C7"/>
                </a:solidFill>
              </a:defRPr>
            </a:pPr>
            <a:r>
              <a:t>Send merge request of </a:t>
            </a:r>
            <a:r>
              <a:rPr b="1"/>
              <a:t>your branch</a:t>
            </a:r>
            <a:r>
              <a:t> to our template repository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標題 1"/>
          <p:cNvSpPr txBox="1"/>
          <p:nvPr>
            <p:ph type="title"/>
          </p:nvPr>
        </p:nvSpPr>
        <p:spPr>
          <a:xfrm>
            <a:off x="1206500" y="3695698"/>
            <a:ext cx="11099800" cy="2159001"/>
          </a:xfrm>
          <a:prstGeom prst="rect">
            <a:avLst/>
          </a:prstGeom>
        </p:spPr>
        <p:txBody>
          <a:bodyPr/>
          <a:lstStyle/>
          <a:p>
            <a:pPr/>
            <a:r>
              <a:t>If I have Question?</a:t>
            </a:r>
          </a:p>
        </p:txBody>
      </p:sp>
      <p:pic>
        <p:nvPicPr>
          <p:cNvPr id="138" name="圖片 3" descr="圖片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2364221"/>
            <a:ext cx="13004800" cy="502515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5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38" grpId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333C4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8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812800"/>
            <a:ext cx="13004800" cy="81280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691" name="Shape 195"/>
          <p:cNvGrpSpPr/>
          <p:nvPr/>
        </p:nvGrpSpPr>
        <p:grpSpPr>
          <a:xfrm>
            <a:off x="2259358" y="4346971"/>
            <a:ext cx="2755506" cy="608412"/>
            <a:chOff x="0" y="0"/>
            <a:chExt cx="2755504" cy="608411"/>
          </a:xfrm>
        </p:grpSpPr>
        <p:sp>
          <p:nvSpPr>
            <p:cNvPr id="689" name="形狀"/>
            <p:cNvSpPr/>
            <p:nvPr/>
          </p:nvSpPr>
          <p:spPr>
            <a:xfrm>
              <a:off x="-1" y="0"/>
              <a:ext cx="2755506" cy="6084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8312" y="0"/>
                  </a:moveTo>
                  <a:lnTo>
                    <a:pt x="17316" y="3931"/>
                  </a:lnTo>
                  <a:lnTo>
                    <a:pt x="498" y="3931"/>
                  </a:lnTo>
                  <a:cubicBezTo>
                    <a:pt x="223" y="3931"/>
                    <a:pt x="0" y="4940"/>
                    <a:pt x="0" y="6186"/>
                  </a:cubicBezTo>
                  <a:lnTo>
                    <a:pt x="0" y="19346"/>
                  </a:lnTo>
                  <a:cubicBezTo>
                    <a:pt x="0" y="20591"/>
                    <a:pt x="223" y="21600"/>
                    <a:pt x="498" y="21600"/>
                  </a:cubicBezTo>
                  <a:lnTo>
                    <a:pt x="21102" y="21600"/>
                  </a:lnTo>
                  <a:cubicBezTo>
                    <a:pt x="21377" y="21600"/>
                    <a:pt x="21600" y="20591"/>
                    <a:pt x="21600" y="19346"/>
                  </a:cubicBezTo>
                  <a:lnTo>
                    <a:pt x="21600" y="6186"/>
                  </a:lnTo>
                  <a:cubicBezTo>
                    <a:pt x="21600" y="4940"/>
                    <a:pt x="21377" y="3931"/>
                    <a:pt x="21102" y="3931"/>
                  </a:cubicBezTo>
                  <a:lnTo>
                    <a:pt x="19307" y="3931"/>
                  </a:lnTo>
                  <a:lnTo>
                    <a:pt x="18312" y="0"/>
                  </a:lnTo>
                  <a:close/>
                </a:path>
              </a:pathLst>
            </a:custGeom>
            <a:solidFill>
              <a:srgbClr val="D55657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indent="228600" algn="l"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90" name="1. Choose HTTP"/>
            <p:cNvSpPr txBox="1"/>
            <p:nvPr/>
          </p:nvSpPr>
          <p:spPr>
            <a:xfrm>
              <a:off x="-1" y="69255"/>
              <a:ext cx="2755506" cy="469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lvl="1" indent="228600" algn="l">
                <a:defRPr sz="2400">
                  <a:solidFill>
                    <a:srgbClr val="FFFFFF"/>
                  </a:solidFill>
                </a:defRPr>
              </a:pPr>
              <a:r>
                <a:t>1. Choose HTTP</a:t>
              </a:r>
            </a:p>
          </p:txBody>
        </p:sp>
      </p:grpSp>
      <p:grpSp>
        <p:nvGrpSpPr>
          <p:cNvPr id="694" name="Shape 196"/>
          <p:cNvGrpSpPr/>
          <p:nvPr/>
        </p:nvGrpSpPr>
        <p:grpSpPr>
          <a:xfrm>
            <a:off x="8152158" y="3238499"/>
            <a:ext cx="2755506" cy="621112"/>
            <a:chOff x="0" y="0"/>
            <a:chExt cx="2755504" cy="621110"/>
          </a:xfrm>
        </p:grpSpPr>
        <p:sp>
          <p:nvSpPr>
            <p:cNvPr id="692" name="形狀"/>
            <p:cNvSpPr/>
            <p:nvPr/>
          </p:nvSpPr>
          <p:spPr>
            <a:xfrm>
              <a:off x="-1" y="-1"/>
              <a:ext cx="2755506" cy="6211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498" y="0"/>
                  </a:moveTo>
                  <a:cubicBezTo>
                    <a:pt x="223" y="0"/>
                    <a:pt x="0" y="989"/>
                    <a:pt x="0" y="2208"/>
                  </a:cubicBezTo>
                  <a:lnTo>
                    <a:pt x="0" y="15099"/>
                  </a:lnTo>
                  <a:cubicBezTo>
                    <a:pt x="0" y="16319"/>
                    <a:pt x="223" y="17308"/>
                    <a:pt x="498" y="17308"/>
                  </a:cubicBezTo>
                  <a:lnTo>
                    <a:pt x="1808" y="17308"/>
                  </a:lnTo>
                  <a:lnTo>
                    <a:pt x="2800" y="21600"/>
                  </a:lnTo>
                  <a:lnTo>
                    <a:pt x="3792" y="17308"/>
                  </a:lnTo>
                  <a:lnTo>
                    <a:pt x="21102" y="17308"/>
                  </a:lnTo>
                  <a:cubicBezTo>
                    <a:pt x="21377" y="17308"/>
                    <a:pt x="21600" y="16319"/>
                    <a:pt x="21600" y="15099"/>
                  </a:cubicBezTo>
                  <a:lnTo>
                    <a:pt x="21600" y="2208"/>
                  </a:lnTo>
                  <a:cubicBezTo>
                    <a:pt x="21600" y="989"/>
                    <a:pt x="21377" y="0"/>
                    <a:pt x="21102" y="0"/>
                  </a:cubicBezTo>
                  <a:lnTo>
                    <a:pt x="498" y="0"/>
                  </a:lnTo>
                  <a:close/>
                </a:path>
              </a:pathLst>
            </a:custGeom>
            <a:solidFill>
              <a:srgbClr val="D55657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indent="228600" algn="l"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93" name="2. Copy the link"/>
            <p:cNvSpPr txBox="1"/>
            <p:nvPr/>
          </p:nvSpPr>
          <p:spPr>
            <a:xfrm>
              <a:off x="-1" y="75604"/>
              <a:ext cx="2755506" cy="469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lvl="1" indent="228600" algn="l">
                <a:defRPr sz="2400">
                  <a:solidFill>
                    <a:srgbClr val="FFFFFF"/>
                  </a:solidFill>
                </a:defRPr>
              </a:pPr>
              <a:r>
                <a:t>2. Copy the link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499"/>
                                        <p:tgtEl>
                                          <p:spTgt spid="6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2" dur="499"/>
                                        <p:tgtEl>
                                          <p:spTgt spid="6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694" grpId="2"/>
      <p:bldP build="whole" bldLvl="1" animBg="1" rev="0" advAuto="0" spid="691" grpId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Shape 123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If You use Windows</a:t>
            </a:r>
          </a:p>
        </p:txBody>
      </p:sp>
      <p:pic>
        <p:nvPicPr>
          <p:cNvPr id="697" name="圖片 1" descr="圖片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" y="2869145"/>
            <a:ext cx="7420389" cy="5208055"/>
          </a:xfrm>
          <a:prstGeom prst="rect">
            <a:avLst/>
          </a:prstGeom>
          <a:ln w="12700">
            <a:miter lim="400000"/>
          </a:ln>
        </p:spPr>
      </p:pic>
      <p:pic>
        <p:nvPicPr>
          <p:cNvPr id="698" name="圖片 2" descr="圖片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815174" y="5215466"/>
            <a:ext cx="5189626" cy="2861734"/>
          </a:xfrm>
          <a:prstGeom prst="rect">
            <a:avLst/>
          </a:prstGeom>
          <a:ln w="12700">
            <a:miter lim="400000"/>
          </a:ln>
        </p:spPr>
      </p:pic>
      <p:pic>
        <p:nvPicPr>
          <p:cNvPr id="699" name="圖片 4" descr="圖片 4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246533" y="3312583"/>
            <a:ext cx="1524001" cy="14351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252D3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812800"/>
            <a:ext cx="13004800" cy="81280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704" name="Shape 200"/>
          <p:cNvGrpSpPr/>
          <p:nvPr/>
        </p:nvGrpSpPr>
        <p:grpSpPr>
          <a:xfrm>
            <a:off x="367058" y="190499"/>
            <a:ext cx="5199860" cy="648893"/>
            <a:chOff x="0" y="0"/>
            <a:chExt cx="5199858" cy="648891"/>
          </a:xfrm>
        </p:grpSpPr>
        <p:sp>
          <p:nvSpPr>
            <p:cNvPr id="702" name="形狀"/>
            <p:cNvSpPr/>
            <p:nvPr/>
          </p:nvSpPr>
          <p:spPr>
            <a:xfrm>
              <a:off x="0" y="-1"/>
              <a:ext cx="5199859" cy="6488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64" y="0"/>
                  </a:moveTo>
                  <a:cubicBezTo>
                    <a:pt x="118" y="0"/>
                    <a:pt x="0" y="946"/>
                    <a:pt x="0" y="2114"/>
                  </a:cubicBezTo>
                  <a:lnTo>
                    <a:pt x="0" y="14453"/>
                  </a:lnTo>
                  <a:cubicBezTo>
                    <a:pt x="0" y="15620"/>
                    <a:pt x="118" y="16567"/>
                    <a:pt x="264" y="16567"/>
                  </a:cubicBezTo>
                  <a:lnTo>
                    <a:pt x="818" y="16567"/>
                  </a:lnTo>
                  <a:lnTo>
                    <a:pt x="1345" y="21600"/>
                  </a:lnTo>
                  <a:lnTo>
                    <a:pt x="1871" y="16567"/>
                  </a:lnTo>
                  <a:lnTo>
                    <a:pt x="21336" y="16567"/>
                  </a:lnTo>
                  <a:cubicBezTo>
                    <a:pt x="21482" y="16567"/>
                    <a:pt x="21600" y="15620"/>
                    <a:pt x="21600" y="14453"/>
                  </a:cubicBezTo>
                  <a:lnTo>
                    <a:pt x="21600" y="2114"/>
                  </a:lnTo>
                  <a:cubicBezTo>
                    <a:pt x="21600" y="946"/>
                    <a:pt x="21482" y="0"/>
                    <a:pt x="21336" y="0"/>
                  </a:cubicBezTo>
                  <a:lnTo>
                    <a:pt x="264" y="0"/>
                  </a:lnTo>
                  <a:close/>
                </a:path>
              </a:pathLst>
            </a:custGeom>
            <a:solidFill>
              <a:srgbClr val="D55657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indent="228600" algn="l"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03" name="3. Create a folder to put your repos"/>
            <p:cNvSpPr txBox="1"/>
            <p:nvPr/>
          </p:nvSpPr>
          <p:spPr>
            <a:xfrm>
              <a:off x="-1" y="89495"/>
              <a:ext cx="5199860" cy="469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lvl="1" indent="228600" algn="l">
                <a:defRPr sz="2400">
                  <a:solidFill>
                    <a:srgbClr val="FFFFFF"/>
                  </a:solidFill>
                </a:defRPr>
              </a:pPr>
              <a:r>
                <a:t>3. Create a folder to put your repos</a:t>
              </a:r>
            </a:p>
          </p:txBody>
        </p:sp>
      </p:grpSp>
      <p:grpSp>
        <p:nvGrpSpPr>
          <p:cNvPr id="707" name="Shape 201"/>
          <p:cNvGrpSpPr/>
          <p:nvPr/>
        </p:nvGrpSpPr>
        <p:grpSpPr>
          <a:xfrm>
            <a:off x="5370859" y="1117600"/>
            <a:ext cx="3772695" cy="637382"/>
            <a:chOff x="0" y="0"/>
            <a:chExt cx="3772694" cy="637381"/>
          </a:xfrm>
        </p:grpSpPr>
        <p:sp>
          <p:nvSpPr>
            <p:cNvPr id="705" name="形狀"/>
            <p:cNvSpPr/>
            <p:nvPr/>
          </p:nvSpPr>
          <p:spPr>
            <a:xfrm>
              <a:off x="0" y="0"/>
              <a:ext cx="3772695" cy="6373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866" y="0"/>
                  </a:moveTo>
                  <a:lnTo>
                    <a:pt x="1141" y="4734"/>
                  </a:lnTo>
                  <a:lnTo>
                    <a:pt x="364" y="4734"/>
                  </a:lnTo>
                  <a:cubicBezTo>
                    <a:pt x="163" y="4734"/>
                    <a:pt x="0" y="5698"/>
                    <a:pt x="0" y="6886"/>
                  </a:cubicBezTo>
                  <a:lnTo>
                    <a:pt x="0" y="19448"/>
                  </a:lnTo>
                  <a:cubicBezTo>
                    <a:pt x="0" y="20637"/>
                    <a:pt x="163" y="21600"/>
                    <a:pt x="364" y="21600"/>
                  </a:cubicBezTo>
                  <a:lnTo>
                    <a:pt x="21236" y="21600"/>
                  </a:lnTo>
                  <a:cubicBezTo>
                    <a:pt x="21437" y="21600"/>
                    <a:pt x="21600" y="20637"/>
                    <a:pt x="21600" y="19448"/>
                  </a:cubicBezTo>
                  <a:lnTo>
                    <a:pt x="21600" y="6886"/>
                  </a:lnTo>
                  <a:cubicBezTo>
                    <a:pt x="21600" y="5698"/>
                    <a:pt x="21437" y="4734"/>
                    <a:pt x="21236" y="4734"/>
                  </a:cubicBezTo>
                  <a:lnTo>
                    <a:pt x="2593" y="4734"/>
                  </a:lnTo>
                  <a:lnTo>
                    <a:pt x="1866" y="0"/>
                  </a:lnTo>
                  <a:close/>
                </a:path>
              </a:pathLst>
            </a:custGeom>
            <a:solidFill>
              <a:srgbClr val="D55657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indent="228600" algn="l"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06" name="4. Type &quot;git clone {URL}&quot;"/>
            <p:cNvSpPr txBox="1"/>
            <p:nvPr/>
          </p:nvSpPr>
          <p:spPr>
            <a:xfrm>
              <a:off x="0" y="83740"/>
              <a:ext cx="3772695" cy="469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lvl="1" indent="228600" algn="l">
                <a:defRPr sz="2400">
                  <a:solidFill>
                    <a:srgbClr val="FFFFFF"/>
                  </a:solidFill>
                </a:defRPr>
              </a:pPr>
              <a:r>
                <a:t>4. Type "git clone {URL}"</a:t>
              </a:r>
            </a:p>
          </p:txBody>
        </p:sp>
      </p:grpSp>
      <p:grpSp>
        <p:nvGrpSpPr>
          <p:cNvPr id="710" name="Shape 202"/>
          <p:cNvGrpSpPr/>
          <p:nvPr/>
        </p:nvGrpSpPr>
        <p:grpSpPr>
          <a:xfrm>
            <a:off x="1497358" y="2336800"/>
            <a:ext cx="6113069" cy="637382"/>
            <a:chOff x="0" y="0"/>
            <a:chExt cx="6113067" cy="637381"/>
          </a:xfrm>
        </p:grpSpPr>
        <p:sp>
          <p:nvSpPr>
            <p:cNvPr id="708" name="形狀"/>
            <p:cNvSpPr/>
            <p:nvPr/>
          </p:nvSpPr>
          <p:spPr>
            <a:xfrm>
              <a:off x="-1" y="0"/>
              <a:ext cx="6113069" cy="6373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151" y="0"/>
                  </a:moveTo>
                  <a:lnTo>
                    <a:pt x="704" y="4734"/>
                  </a:lnTo>
                  <a:lnTo>
                    <a:pt x="224" y="4734"/>
                  </a:lnTo>
                  <a:cubicBezTo>
                    <a:pt x="100" y="4734"/>
                    <a:pt x="0" y="5698"/>
                    <a:pt x="0" y="6886"/>
                  </a:cubicBezTo>
                  <a:lnTo>
                    <a:pt x="0" y="19448"/>
                  </a:lnTo>
                  <a:cubicBezTo>
                    <a:pt x="0" y="20637"/>
                    <a:pt x="100" y="21600"/>
                    <a:pt x="224" y="21600"/>
                  </a:cubicBezTo>
                  <a:lnTo>
                    <a:pt x="21376" y="21600"/>
                  </a:lnTo>
                  <a:cubicBezTo>
                    <a:pt x="21500" y="21600"/>
                    <a:pt x="21600" y="20637"/>
                    <a:pt x="21600" y="19448"/>
                  </a:cubicBezTo>
                  <a:lnTo>
                    <a:pt x="21600" y="6886"/>
                  </a:lnTo>
                  <a:cubicBezTo>
                    <a:pt x="21600" y="5698"/>
                    <a:pt x="21500" y="4734"/>
                    <a:pt x="21376" y="4734"/>
                  </a:cubicBezTo>
                  <a:lnTo>
                    <a:pt x="1600" y="4734"/>
                  </a:lnTo>
                  <a:lnTo>
                    <a:pt x="1151" y="0"/>
                  </a:lnTo>
                  <a:close/>
                </a:path>
              </a:pathLst>
            </a:custGeom>
            <a:solidFill>
              <a:srgbClr val="D55657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indent="228600" algn="l"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09" name="5. The repo has been successfully cloned"/>
            <p:cNvSpPr txBox="1"/>
            <p:nvPr/>
          </p:nvSpPr>
          <p:spPr>
            <a:xfrm>
              <a:off x="-1" y="83740"/>
              <a:ext cx="6113069" cy="469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lvl="1" indent="228600" algn="l">
                <a:defRPr sz="2400">
                  <a:solidFill>
                    <a:srgbClr val="FFFFFF"/>
                  </a:solidFill>
                </a:defRPr>
              </a:pPr>
              <a:r>
                <a:t>5. The repo has been successfully cloned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500"/>
                                        <p:tgtEl>
                                          <p:spTgt spid="7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2" dur="499"/>
                                        <p:tgtEl>
                                          <p:spTgt spid="7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7" dur="499"/>
                                        <p:tgtEl>
                                          <p:spTgt spid="7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707" grpId="2"/>
      <p:bldP build="whole" bldLvl="1" animBg="1" rev="0" advAuto="0" spid="710" grpId="3"/>
      <p:bldP build="whole" bldLvl="1" animBg="1" rev="0" advAuto="0" spid="704" grpId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Shape 205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Workflow</a:t>
            </a:r>
          </a:p>
        </p:txBody>
      </p:sp>
      <p:sp>
        <p:nvSpPr>
          <p:cNvPr id="713" name="Shape 206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60045" indent="-360045" defTabSz="473201">
              <a:spcBef>
                <a:spcPts val="3400"/>
              </a:spcBef>
              <a:defRPr sz="2900"/>
            </a:pPr>
            <a:r>
              <a:t>For each lab, you should follow the workflow below</a:t>
            </a:r>
          </a:p>
          <a:p>
            <a:pPr lvl="1" marL="1028700" indent="-514350" defTabSz="473201">
              <a:spcBef>
                <a:spcPts val="3400"/>
              </a:spcBef>
              <a:buSzPct val="100000"/>
              <a:buAutoNum type="arabicPeriod" startAt="1"/>
              <a:defRPr sz="2900">
                <a:solidFill>
                  <a:srgbClr val="BDC3C7"/>
                </a:solidFill>
              </a:defRPr>
            </a:pPr>
            <a:r>
              <a:t>Fork our template repository on Gitlab</a:t>
            </a:r>
          </a:p>
          <a:p>
            <a:pPr lvl="1" marL="1028700" indent="-514350" defTabSz="473201">
              <a:spcBef>
                <a:spcPts val="3400"/>
              </a:spcBef>
              <a:buSzPct val="100000"/>
              <a:buAutoNum type="arabicPeriod" startAt="1"/>
              <a:defRPr sz="2900">
                <a:solidFill>
                  <a:srgbClr val="BDC3C7"/>
                </a:solidFill>
              </a:defRPr>
            </a:pPr>
            <a:r>
              <a:t>Clone the </a:t>
            </a:r>
            <a:r>
              <a:rPr b="1"/>
              <a:t>forked</a:t>
            </a:r>
            <a:r>
              <a:t> repository to your computer</a:t>
            </a:r>
          </a:p>
          <a:p>
            <a:pPr lvl="1" marL="1028700" indent="-514350" defTabSz="473201">
              <a:spcBef>
                <a:spcPts val="3400"/>
              </a:spcBef>
              <a:buSzPct val="100000"/>
              <a:buAutoNum type="arabicPeriod" startAt="1"/>
              <a:defRPr sz="2900">
                <a:solidFill>
                  <a:srgbClr val="BDC3C7"/>
                </a:solidFill>
              </a:defRPr>
            </a:pPr>
            <a:r>
              <a:t>Finish your lab</a:t>
            </a:r>
          </a:p>
          <a:p>
            <a:pPr lvl="1" marL="1028700" indent="-514350" defTabSz="473201">
              <a:spcBef>
                <a:spcPts val="3400"/>
              </a:spcBef>
              <a:buSzPct val="100000"/>
              <a:buAutoNum type="arabicPeriod" startAt="1"/>
              <a:defRPr sz="2900">
                <a:solidFill>
                  <a:srgbClr val="262626"/>
                </a:solidFill>
              </a:defRPr>
            </a:pPr>
            <a:r>
              <a:t>Commit in your computer</a:t>
            </a:r>
          </a:p>
          <a:p>
            <a:pPr lvl="1" marL="1028700" indent="-514350" defTabSz="473201">
              <a:spcBef>
                <a:spcPts val="3400"/>
              </a:spcBef>
              <a:buSzPct val="100000"/>
              <a:buAutoNum type="arabicPeriod" startAt="1"/>
              <a:defRPr sz="2900">
                <a:solidFill>
                  <a:srgbClr val="BDC3C7"/>
                </a:solidFill>
              </a:defRPr>
            </a:pPr>
            <a:r>
              <a:t>Push to Gitlab</a:t>
            </a:r>
          </a:p>
          <a:p>
            <a:pPr lvl="1" marL="1028700" indent="-514350" defTabSz="473201">
              <a:spcBef>
                <a:spcPts val="3400"/>
              </a:spcBef>
              <a:buSzPct val="100000"/>
              <a:buAutoNum type="arabicPeriod" startAt="1"/>
              <a:defRPr sz="2900">
                <a:solidFill>
                  <a:srgbClr val="BDC3C7"/>
                </a:solidFill>
              </a:defRPr>
            </a:pPr>
            <a:r>
              <a:t>Send merge request of </a:t>
            </a:r>
            <a:r>
              <a:rPr b="1"/>
              <a:t>your branch</a:t>
            </a:r>
            <a:r>
              <a:t> to our template repository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252D3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5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812800"/>
            <a:ext cx="13004800" cy="81280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718" name="Shape 210"/>
          <p:cNvGrpSpPr/>
          <p:nvPr/>
        </p:nvGrpSpPr>
        <p:grpSpPr>
          <a:xfrm>
            <a:off x="6010621" y="863600"/>
            <a:ext cx="3337324" cy="497682"/>
            <a:chOff x="0" y="0"/>
            <a:chExt cx="3337323" cy="497681"/>
          </a:xfrm>
        </p:grpSpPr>
        <p:sp>
          <p:nvSpPr>
            <p:cNvPr id="716" name="形狀"/>
            <p:cNvSpPr/>
            <p:nvPr/>
          </p:nvSpPr>
          <p:spPr>
            <a:xfrm>
              <a:off x="-1" y="0"/>
              <a:ext cx="3337324" cy="4976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449" y="0"/>
                  </a:moveTo>
                  <a:cubicBezTo>
                    <a:pt x="1222" y="0"/>
                    <a:pt x="1038" y="1234"/>
                    <a:pt x="1038" y="2756"/>
                  </a:cubicBezTo>
                  <a:lnTo>
                    <a:pt x="1038" y="5719"/>
                  </a:lnTo>
                  <a:lnTo>
                    <a:pt x="0" y="11231"/>
                  </a:lnTo>
                  <a:lnTo>
                    <a:pt x="1038" y="16743"/>
                  </a:lnTo>
                  <a:lnTo>
                    <a:pt x="1038" y="18844"/>
                  </a:lnTo>
                  <a:cubicBezTo>
                    <a:pt x="1038" y="20366"/>
                    <a:pt x="1222" y="21600"/>
                    <a:pt x="1449" y="21600"/>
                  </a:cubicBezTo>
                  <a:lnTo>
                    <a:pt x="21189" y="21600"/>
                  </a:lnTo>
                  <a:cubicBezTo>
                    <a:pt x="21416" y="21600"/>
                    <a:pt x="21600" y="20366"/>
                    <a:pt x="21600" y="18844"/>
                  </a:cubicBezTo>
                  <a:lnTo>
                    <a:pt x="21600" y="2756"/>
                  </a:lnTo>
                  <a:cubicBezTo>
                    <a:pt x="21600" y="1234"/>
                    <a:pt x="21416" y="0"/>
                    <a:pt x="21189" y="0"/>
                  </a:cubicBezTo>
                  <a:lnTo>
                    <a:pt x="1449" y="0"/>
                  </a:lnTo>
                  <a:close/>
                </a:path>
              </a:pathLst>
            </a:custGeom>
            <a:solidFill>
              <a:srgbClr val="D55657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indent="228600" algn="l"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17" name="1. -A means all files"/>
            <p:cNvSpPr txBox="1"/>
            <p:nvPr/>
          </p:nvSpPr>
          <p:spPr>
            <a:xfrm>
              <a:off x="-1" y="13890"/>
              <a:ext cx="3337325" cy="469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lvl="1" indent="228600" algn="l">
                <a:defRPr sz="2400">
                  <a:solidFill>
                    <a:srgbClr val="FFFFFF"/>
                  </a:solidFill>
                </a:defRPr>
              </a:pPr>
              <a:r>
                <a:t>1. -A means all files</a:t>
              </a:r>
            </a:p>
          </p:txBody>
        </p:sp>
      </p:grpSp>
      <p:grpSp>
        <p:nvGrpSpPr>
          <p:cNvPr id="721" name="Shape 211"/>
          <p:cNvGrpSpPr/>
          <p:nvPr/>
        </p:nvGrpSpPr>
        <p:grpSpPr>
          <a:xfrm>
            <a:off x="4994076" y="1485900"/>
            <a:ext cx="5153821" cy="662782"/>
            <a:chOff x="0" y="0"/>
            <a:chExt cx="5153820" cy="662781"/>
          </a:xfrm>
        </p:grpSpPr>
        <p:sp>
          <p:nvSpPr>
            <p:cNvPr id="719" name="形狀"/>
            <p:cNvSpPr/>
            <p:nvPr/>
          </p:nvSpPr>
          <p:spPr>
            <a:xfrm>
              <a:off x="-1" y="0"/>
              <a:ext cx="5153821" cy="6627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420" y="0"/>
                  </a:moveTo>
                  <a:lnTo>
                    <a:pt x="888" y="5381"/>
                  </a:lnTo>
                  <a:lnTo>
                    <a:pt x="266" y="5381"/>
                  </a:lnTo>
                  <a:cubicBezTo>
                    <a:pt x="119" y="5381"/>
                    <a:pt x="0" y="6307"/>
                    <a:pt x="0" y="7450"/>
                  </a:cubicBezTo>
                  <a:lnTo>
                    <a:pt x="0" y="19531"/>
                  </a:lnTo>
                  <a:cubicBezTo>
                    <a:pt x="0" y="20673"/>
                    <a:pt x="119" y="21600"/>
                    <a:pt x="266" y="21600"/>
                  </a:cubicBezTo>
                  <a:lnTo>
                    <a:pt x="21334" y="21600"/>
                  </a:lnTo>
                  <a:cubicBezTo>
                    <a:pt x="21481" y="21600"/>
                    <a:pt x="21600" y="20673"/>
                    <a:pt x="21600" y="19531"/>
                  </a:cubicBezTo>
                  <a:lnTo>
                    <a:pt x="21600" y="7450"/>
                  </a:lnTo>
                  <a:cubicBezTo>
                    <a:pt x="21600" y="6307"/>
                    <a:pt x="21481" y="5381"/>
                    <a:pt x="21334" y="5381"/>
                  </a:cubicBezTo>
                  <a:lnTo>
                    <a:pt x="1954" y="5381"/>
                  </a:lnTo>
                  <a:lnTo>
                    <a:pt x="1420" y="0"/>
                  </a:lnTo>
                  <a:close/>
                </a:path>
              </a:pathLst>
            </a:custGeom>
            <a:solidFill>
              <a:srgbClr val="D55657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indent="228600" algn="l"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20" name="2. Check if your file is added to git"/>
            <p:cNvSpPr txBox="1"/>
            <p:nvPr/>
          </p:nvSpPr>
          <p:spPr>
            <a:xfrm>
              <a:off x="0" y="96440"/>
              <a:ext cx="5153820" cy="469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lvl="1" indent="228600" algn="l">
                <a:defRPr sz="2400">
                  <a:solidFill>
                    <a:srgbClr val="FFFFFF"/>
                  </a:solidFill>
                </a:defRPr>
              </a:pPr>
              <a:r>
                <a:t>2. Check if your file is added to git</a:t>
              </a:r>
            </a:p>
          </p:txBody>
        </p:sp>
      </p:grpSp>
      <p:grpSp>
        <p:nvGrpSpPr>
          <p:cNvPr id="724" name="Shape 212"/>
          <p:cNvGrpSpPr/>
          <p:nvPr/>
        </p:nvGrpSpPr>
        <p:grpSpPr>
          <a:xfrm>
            <a:off x="5747294" y="2984500"/>
            <a:ext cx="3863978" cy="662782"/>
            <a:chOff x="0" y="0"/>
            <a:chExt cx="3863976" cy="662781"/>
          </a:xfrm>
        </p:grpSpPr>
        <p:sp>
          <p:nvSpPr>
            <p:cNvPr id="722" name="形狀"/>
            <p:cNvSpPr/>
            <p:nvPr/>
          </p:nvSpPr>
          <p:spPr>
            <a:xfrm>
              <a:off x="0" y="0"/>
              <a:ext cx="3863977" cy="6627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895" y="0"/>
                  </a:moveTo>
                  <a:lnTo>
                    <a:pt x="1185" y="5381"/>
                  </a:lnTo>
                  <a:lnTo>
                    <a:pt x="355" y="5381"/>
                  </a:lnTo>
                  <a:cubicBezTo>
                    <a:pt x="159" y="5381"/>
                    <a:pt x="0" y="6307"/>
                    <a:pt x="0" y="7450"/>
                  </a:cubicBezTo>
                  <a:lnTo>
                    <a:pt x="0" y="19531"/>
                  </a:lnTo>
                  <a:cubicBezTo>
                    <a:pt x="0" y="20673"/>
                    <a:pt x="159" y="21600"/>
                    <a:pt x="355" y="21600"/>
                  </a:cubicBezTo>
                  <a:lnTo>
                    <a:pt x="21245" y="21600"/>
                  </a:lnTo>
                  <a:cubicBezTo>
                    <a:pt x="21441" y="21600"/>
                    <a:pt x="21600" y="20673"/>
                    <a:pt x="21600" y="19531"/>
                  </a:cubicBezTo>
                  <a:lnTo>
                    <a:pt x="21600" y="7450"/>
                  </a:lnTo>
                  <a:cubicBezTo>
                    <a:pt x="21600" y="6307"/>
                    <a:pt x="21441" y="5381"/>
                    <a:pt x="21245" y="5381"/>
                  </a:cubicBezTo>
                  <a:lnTo>
                    <a:pt x="2607" y="5381"/>
                  </a:lnTo>
                  <a:lnTo>
                    <a:pt x="1895" y="0"/>
                  </a:lnTo>
                  <a:close/>
                </a:path>
              </a:pathLst>
            </a:custGeom>
            <a:solidFill>
              <a:srgbClr val="D55657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indent="228600" algn="l"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23" name="3. Commit your changes"/>
            <p:cNvSpPr txBox="1"/>
            <p:nvPr/>
          </p:nvSpPr>
          <p:spPr>
            <a:xfrm>
              <a:off x="-1" y="96440"/>
              <a:ext cx="3863978" cy="469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lvl="1" indent="228600" algn="l">
                <a:defRPr sz="2400">
                  <a:solidFill>
                    <a:srgbClr val="FFFFFF"/>
                  </a:solidFill>
                </a:defRPr>
              </a:pPr>
              <a:r>
                <a:t>3. Commit your changes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499"/>
                                        <p:tgtEl>
                                          <p:spTgt spid="7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2" dur="499"/>
                                        <p:tgtEl>
                                          <p:spTgt spid="7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7" dur="499"/>
                                        <p:tgtEl>
                                          <p:spTgt spid="7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721" grpId="2"/>
      <p:bldP build="whole" bldLvl="1" animBg="1" rev="0" advAuto="0" spid="724" grpId="3"/>
      <p:bldP build="whole" bldLvl="1" animBg="1" rev="0" advAuto="0" spid="718" grpId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252D3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6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812800"/>
            <a:ext cx="13004800" cy="81280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729" name="Shape 216"/>
          <p:cNvGrpSpPr/>
          <p:nvPr/>
        </p:nvGrpSpPr>
        <p:grpSpPr>
          <a:xfrm>
            <a:off x="6311798" y="1608301"/>
            <a:ext cx="6236496" cy="2164956"/>
            <a:chOff x="0" y="0"/>
            <a:chExt cx="6236495" cy="2164954"/>
          </a:xfrm>
        </p:grpSpPr>
        <p:sp>
          <p:nvSpPr>
            <p:cNvPr id="727" name="形狀"/>
            <p:cNvSpPr/>
            <p:nvPr/>
          </p:nvSpPr>
          <p:spPr>
            <a:xfrm>
              <a:off x="0" y="-1"/>
              <a:ext cx="6236496" cy="2164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03" y="0"/>
                  </a:moveTo>
                  <a:cubicBezTo>
                    <a:pt x="1481" y="0"/>
                    <a:pt x="1383" y="284"/>
                    <a:pt x="1383" y="634"/>
                  </a:cubicBezTo>
                  <a:lnTo>
                    <a:pt x="1383" y="8200"/>
                  </a:lnTo>
                  <a:lnTo>
                    <a:pt x="0" y="10513"/>
                  </a:lnTo>
                  <a:lnTo>
                    <a:pt x="1383" y="12825"/>
                  </a:lnTo>
                  <a:lnTo>
                    <a:pt x="1383" y="20966"/>
                  </a:lnTo>
                  <a:cubicBezTo>
                    <a:pt x="1383" y="21316"/>
                    <a:pt x="1481" y="21600"/>
                    <a:pt x="1603" y="21600"/>
                  </a:cubicBezTo>
                  <a:lnTo>
                    <a:pt x="21380" y="21600"/>
                  </a:lnTo>
                  <a:cubicBezTo>
                    <a:pt x="21502" y="21600"/>
                    <a:pt x="21600" y="21316"/>
                    <a:pt x="21600" y="20966"/>
                  </a:cubicBezTo>
                  <a:lnTo>
                    <a:pt x="21600" y="634"/>
                  </a:lnTo>
                  <a:cubicBezTo>
                    <a:pt x="21600" y="284"/>
                    <a:pt x="21502" y="0"/>
                    <a:pt x="21380" y="0"/>
                  </a:cubicBezTo>
                  <a:lnTo>
                    <a:pt x="1603" y="0"/>
                  </a:lnTo>
                  <a:close/>
                </a:path>
              </a:pathLst>
            </a:custGeom>
            <a:solidFill>
              <a:srgbClr val="D55657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t">
              <a:noAutofit/>
            </a:bodyPr>
            <a:lstStyle/>
            <a:p>
              <a:pPr indent="228600" algn="l"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28" name="If you see these message, type…"/>
            <p:cNvSpPr txBox="1"/>
            <p:nvPr/>
          </p:nvSpPr>
          <p:spPr>
            <a:xfrm>
              <a:off x="0" y="-1"/>
              <a:ext cx="6236495" cy="1943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/>
            <a:p>
              <a:pPr lvl="1" indent="228600" algn="l">
                <a:defRPr sz="2400">
                  <a:solidFill>
                    <a:srgbClr val="FFFFFF"/>
                  </a:solidFill>
                </a:defRPr>
              </a:pPr>
              <a:r>
                <a:t>	If you see these message, type	</a:t>
              </a:r>
            </a:p>
            <a:p>
              <a:pPr lvl="1" indent="228600" algn="l">
                <a:defRPr sz="2400">
                  <a:solidFill>
                    <a:srgbClr val="FFFFFF"/>
                  </a:solidFill>
                </a:defRPr>
              </a:pPr>
              <a:r>
                <a:t>	git config --global user.name "{name}"</a:t>
              </a:r>
            </a:p>
            <a:p>
              <a:pPr lvl="1" indent="228600" algn="l">
                <a:defRPr sz="2400">
                  <a:solidFill>
                    <a:srgbClr val="FFFFFF"/>
                  </a:solidFill>
                </a:defRPr>
              </a:pPr>
              <a:r>
                <a:t>	git config --global user.email "{email}" </a:t>
              </a:r>
            </a:p>
            <a:p>
              <a:pPr lvl="1" indent="228600" algn="l">
                <a:defRPr sz="2400">
                  <a:solidFill>
                    <a:srgbClr val="FFFFFF"/>
                  </a:solidFill>
                </a:defRPr>
              </a:pPr>
            </a:p>
            <a:p>
              <a:pPr lvl="1" indent="228600" algn="l">
                <a:defRPr sz="2400">
                  <a:solidFill>
                    <a:srgbClr val="FFFFFF"/>
                  </a:solidFill>
                </a:defRPr>
              </a:pPr>
              <a:r>
                <a:t>	{email} is the email you use on gitlab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499"/>
                                        <p:tgtEl>
                                          <p:spTgt spid="7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729" grpId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Shape 219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Workflow</a:t>
            </a:r>
          </a:p>
        </p:txBody>
      </p:sp>
      <p:sp>
        <p:nvSpPr>
          <p:cNvPr id="732" name="Shape 220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60045" indent="-360045" defTabSz="473201">
              <a:spcBef>
                <a:spcPts val="3400"/>
              </a:spcBef>
              <a:defRPr sz="2900"/>
            </a:pPr>
            <a:r>
              <a:t>For each lab, you should follow the workflow below</a:t>
            </a:r>
          </a:p>
          <a:p>
            <a:pPr lvl="1" marL="1028700" indent="-514350" defTabSz="473201">
              <a:spcBef>
                <a:spcPts val="3400"/>
              </a:spcBef>
              <a:buSzPct val="100000"/>
              <a:buAutoNum type="arabicPeriod" startAt="1"/>
              <a:defRPr sz="2900">
                <a:solidFill>
                  <a:srgbClr val="BDC3C7"/>
                </a:solidFill>
              </a:defRPr>
            </a:pPr>
            <a:r>
              <a:t>Fork our template repository on Gitlab</a:t>
            </a:r>
          </a:p>
          <a:p>
            <a:pPr lvl="1" marL="1028700" indent="-514350" defTabSz="473201">
              <a:spcBef>
                <a:spcPts val="3400"/>
              </a:spcBef>
              <a:buSzPct val="100000"/>
              <a:buAutoNum type="arabicPeriod" startAt="1"/>
              <a:defRPr sz="2900">
                <a:solidFill>
                  <a:srgbClr val="BDC3C7"/>
                </a:solidFill>
              </a:defRPr>
            </a:pPr>
            <a:r>
              <a:t>Clone the </a:t>
            </a:r>
            <a:r>
              <a:rPr b="1"/>
              <a:t>forked</a:t>
            </a:r>
            <a:r>
              <a:t> repository to your computer</a:t>
            </a:r>
          </a:p>
          <a:p>
            <a:pPr lvl="1" marL="1028700" indent="-514350" defTabSz="473201">
              <a:spcBef>
                <a:spcPts val="3400"/>
              </a:spcBef>
              <a:buSzPct val="100000"/>
              <a:buAutoNum type="arabicPeriod" startAt="1"/>
              <a:defRPr sz="2900">
                <a:solidFill>
                  <a:srgbClr val="BDC3C7"/>
                </a:solidFill>
              </a:defRPr>
            </a:pPr>
            <a:r>
              <a:t>Finish your lab</a:t>
            </a:r>
          </a:p>
          <a:p>
            <a:pPr lvl="1" marL="1028700" indent="-514350" defTabSz="473201">
              <a:spcBef>
                <a:spcPts val="3400"/>
              </a:spcBef>
              <a:buSzPct val="100000"/>
              <a:buAutoNum type="arabicPeriod" startAt="1"/>
              <a:defRPr sz="2900">
                <a:solidFill>
                  <a:srgbClr val="BDC3C7"/>
                </a:solidFill>
              </a:defRPr>
            </a:pPr>
            <a:r>
              <a:t>Commit in your computer</a:t>
            </a:r>
          </a:p>
          <a:p>
            <a:pPr lvl="1" marL="1028700" indent="-514350" defTabSz="473201">
              <a:spcBef>
                <a:spcPts val="3400"/>
              </a:spcBef>
              <a:buSzPct val="100000"/>
              <a:buAutoNum type="arabicPeriod" startAt="1"/>
              <a:defRPr sz="2900">
                <a:solidFill>
                  <a:srgbClr val="262626"/>
                </a:solidFill>
              </a:defRPr>
            </a:pPr>
            <a:r>
              <a:t>Push to Gitlab</a:t>
            </a:r>
          </a:p>
          <a:p>
            <a:pPr lvl="1" marL="1028700" indent="-514350" defTabSz="473201">
              <a:spcBef>
                <a:spcPts val="3400"/>
              </a:spcBef>
              <a:buSzPct val="100000"/>
              <a:buAutoNum type="arabicPeriod" startAt="1"/>
              <a:defRPr sz="2900">
                <a:solidFill>
                  <a:srgbClr val="BDC3C7"/>
                </a:solidFill>
              </a:defRPr>
            </a:pPr>
            <a:r>
              <a:t>Send merge request of </a:t>
            </a:r>
            <a:r>
              <a:rPr b="1"/>
              <a:t>your branch</a:t>
            </a:r>
            <a:r>
              <a:t> to our template repository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252D3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4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812800"/>
            <a:ext cx="13004800" cy="812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735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rcRect l="0" t="5150" r="0" b="0"/>
          <a:stretch>
            <a:fillRect/>
          </a:stretch>
        </p:blipFill>
        <p:spPr>
          <a:xfrm>
            <a:off x="0" y="837752"/>
            <a:ext cx="13004800" cy="770934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738" name="Shape 225"/>
          <p:cNvGrpSpPr/>
          <p:nvPr/>
        </p:nvGrpSpPr>
        <p:grpSpPr>
          <a:xfrm>
            <a:off x="5971976" y="1041400"/>
            <a:ext cx="4710115" cy="662782"/>
            <a:chOff x="0" y="0"/>
            <a:chExt cx="4710114" cy="662781"/>
          </a:xfrm>
        </p:grpSpPr>
        <p:sp>
          <p:nvSpPr>
            <p:cNvPr id="736" name="形狀"/>
            <p:cNvSpPr/>
            <p:nvPr/>
          </p:nvSpPr>
          <p:spPr>
            <a:xfrm>
              <a:off x="0" y="0"/>
              <a:ext cx="4710115" cy="6627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554" y="0"/>
                  </a:moveTo>
                  <a:lnTo>
                    <a:pt x="972" y="5381"/>
                  </a:lnTo>
                  <a:lnTo>
                    <a:pt x="291" y="5381"/>
                  </a:lnTo>
                  <a:cubicBezTo>
                    <a:pt x="130" y="5381"/>
                    <a:pt x="0" y="6307"/>
                    <a:pt x="0" y="7450"/>
                  </a:cubicBezTo>
                  <a:lnTo>
                    <a:pt x="0" y="19531"/>
                  </a:lnTo>
                  <a:cubicBezTo>
                    <a:pt x="0" y="20673"/>
                    <a:pt x="130" y="21600"/>
                    <a:pt x="291" y="21600"/>
                  </a:cubicBezTo>
                  <a:lnTo>
                    <a:pt x="21309" y="21600"/>
                  </a:lnTo>
                  <a:cubicBezTo>
                    <a:pt x="21470" y="21600"/>
                    <a:pt x="21600" y="20673"/>
                    <a:pt x="21600" y="19531"/>
                  </a:cubicBezTo>
                  <a:lnTo>
                    <a:pt x="21600" y="7450"/>
                  </a:lnTo>
                  <a:cubicBezTo>
                    <a:pt x="21600" y="6307"/>
                    <a:pt x="21470" y="5381"/>
                    <a:pt x="21309" y="5381"/>
                  </a:cubicBezTo>
                  <a:lnTo>
                    <a:pt x="2139" y="5381"/>
                  </a:lnTo>
                  <a:lnTo>
                    <a:pt x="1554" y="0"/>
                  </a:lnTo>
                  <a:close/>
                </a:path>
              </a:pathLst>
            </a:custGeom>
            <a:solidFill>
              <a:srgbClr val="D55657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indent="228600" algn="l"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37" name="Type &quot;git push -u origin master&quot;"/>
            <p:cNvSpPr txBox="1"/>
            <p:nvPr/>
          </p:nvSpPr>
          <p:spPr>
            <a:xfrm>
              <a:off x="-1" y="96440"/>
              <a:ext cx="4710116" cy="469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lvl="1" indent="228600" algn="l">
                <a:defRPr sz="2400">
                  <a:solidFill>
                    <a:srgbClr val="FFFFFF"/>
                  </a:solidFill>
                </a:defRPr>
              </a:pPr>
              <a:r>
                <a:t>Type "git push -u origin master"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499"/>
                                        <p:tgtEl>
                                          <p:spTgt spid="7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738" grpId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Shape 228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Workflow</a:t>
            </a:r>
          </a:p>
        </p:txBody>
      </p:sp>
      <p:sp>
        <p:nvSpPr>
          <p:cNvPr id="741" name="Shape 229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60045" indent="-360045" defTabSz="473201">
              <a:spcBef>
                <a:spcPts val="3400"/>
              </a:spcBef>
              <a:defRPr sz="2900"/>
            </a:pPr>
            <a:r>
              <a:t>For each lab, you should follow the workflow below</a:t>
            </a:r>
          </a:p>
          <a:p>
            <a:pPr lvl="1" marL="1028700" indent="-514350" defTabSz="473201">
              <a:spcBef>
                <a:spcPts val="3400"/>
              </a:spcBef>
              <a:buSzPct val="100000"/>
              <a:buAutoNum type="arabicPeriod" startAt="1"/>
              <a:defRPr sz="2900">
                <a:solidFill>
                  <a:srgbClr val="BDC3C7"/>
                </a:solidFill>
              </a:defRPr>
            </a:pPr>
            <a:r>
              <a:t>Fork our template repository on Gitlab</a:t>
            </a:r>
          </a:p>
          <a:p>
            <a:pPr lvl="1" marL="1028700" indent="-514350" defTabSz="473201">
              <a:spcBef>
                <a:spcPts val="3400"/>
              </a:spcBef>
              <a:buSzPct val="100000"/>
              <a:buAutoNum type="arabicPeriod" startAt="1"/>
              <a:defRPr sz="2900">
                <a:solidFill>
                  <a:srgbClr val="BDC3C7"/>
                </a:solidFill>
              </a:defRPr>
            </a:pPr>
            <a:r>
              <a:t>Clone the </a:t>
            </a:r>
            <a:r>
              <a:rPr b="1"/>
              <a:t>forked</a:t>
            </a:r>
            <a:r>
              <a:t> repository to your computer</a:t>
            </a:r>
          </a:p>
          <a:p>
            <a:pPr lvl="1" marL="1028700" indent="-514350" defTabSz="473201">
              <a:spcBef>
                <a:spcPts val="3400"/>
              </a:spcBef>
              <a:buSzPct val="100000"/>
              <a:buAutoNum type="arabicPeriod" startAt="1"/>
              <a:defRPr sz="2900">
                <a:solidFill>
                  <a:srgbClr val="BDC3C7"/>
                </a:solidFill>
              </a:defRPr>
            </a:pPr>
            <a:r>
              <a:t>Finish your lab</a:t>
            </a:r>
          </a:p>
          <a:p>
            <a:pPr lvl="1" marL="1028700" indent="-514350" defTabSz="473201">
              <a:spcBef>
                <a:spcPts val="3400"/>
              </a:spcBef>
              <a:buSzPct val="100000"/>
              <a:buAutoNum type="arabicPeriod" startAt="1"/>
              <a:defRPr sz="2900">
                <a:solidFill>
                  <a:srgbClr val="BDC3C7"/>
                </a:solidFill>
              </a:defRPr>
            </a:pPr>
            <a:r>
              <a:t>Commit in your computer</a:t>
            </a:r>
          </a:p>
          <a:p>
            <a:pPr lvl="1" marL="1028700" indent="-514350" defTabSz="473201">
              <a:spcBef>
                <a:spcPts val="3400"/>
              </a:spcBef>
              <a:buSzPct val="100000"/>
              <a:buAutoNum type="arabicPeriod" startAt="1"/>
              <a:defRPr sz="2900">
                <a:solidFill>
                  <a:srgbClr val="BDC3C7"/>
                </a:solidFill>
              </a:defRPr>
            </a:pPr>
            <a:r>
              <a:t>Push to Gitlab</a:t>
            </a:r>
          </a:p>
          <a:p>
            <a:pPr lvl="1" marL="1028700" indent="-514350" defTabSz="473201">
              <a:spcBef>
                <a:spcPts val="3400"/>
              </a:spcBef>
              <a:buSzPct val="100000"/>
              <a:buAutoNum type="arabicPeriod" startAt="1"/>
              <a:defRPr sz="2900">
                <a:solidFill>
                  <a:srgbClr val="262626"/>
                </a:solidFill>
              </a:defRPr>
            </a:pPr>
            <a:r>
              <a:t>Send merge request of </a:t>
            </a:r>
            <a:r>
              <a:rPr b="1">
                <a:solidFill>
                  <a:srgbClr val="E24E35"/>
                </a:solidFill>
              </a:rPr>
              <a:t>your branch</a:t>
            </a:r>
            <a:r>
              <a:t> to our template repository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333C4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3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812800"/>
            <a:ext cx="13004800" cy="81280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746" name="Shape 233"/>
          <p:cNvGrpSpPr/>
          <p:nvPr/>
        </p:nvGrpSpPr>
        <p:grpSpPr>
          <a:xfrm>
            <a:off x="1984721" y="4318000"/>
            <a:ext cx="4064003" cy="497682"/>
            <a:chOff x="0" y="0"/>
            <a:chExt cx="4064001" cy="497681"/>
          </a:xfrm>
        </p:grpSpPr>
        <p:sp>
          <p:nvSpPr>
            <p:cNvPr id="744" name="形狀"/>
            <p:cNvSpPr/>
            <p:nvPr/>
          </p:nvSpPr>
          <p:spPr>
            <a:xfrm>
              <a:off x="0" y="0"/>
              <a:ext cx="4064002" cy="4976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190" y="0"/>
                  </a:moveTo>
                  <a:cubicBezTo>
                    <a:pt x="1003" y="0"/>
                    <a:pt x="852" y="1234"/>
                    <a:pt x="852" y="2756"/>
                  </a:cubicBezTo>
                  <a:lnTo>
                    <a:pt x="852" y="5719"/>
                  </a:lnTo>
                  <a:lnTo>
                    <a:pt x="0" y="11231"/>
                  </a:lnTo>
                  <a:lnTo>
                    <a:pt x="852" y="16743"/>
                  </a:lnTo>
                  <a:lnTo>
                    <a:pt x="852" y="18844"/>
                  </a:lnTo>
                  <a:cubicBezTo>
                    <a:pt x="852" y="20366"/>
                    <a:pt x="1003" y="21600"/>
                    <a:pt x="1190" y="21600"/>
                  </a:cubicBezTo>
                  <a:lnTo>
                    <a:pt x="21262" y="21600"/>
                  </a:lnTo>
                  <a:cubicBezTo>
                    <a:pt x="21449" y="21600"/>
                    <a:pt x="21600" y="20366"/>
                    <a:pt x="21600" y="18844"/>
                  </a:cubicBezTo>
                  <a:lnTo>
                    <a:pt x="21600" y="2756"/>
                  </a:lnTo>
                  <a:cubicBezTo>
                    <a:pt x="21600" y="1234"/>
                    <a:pt x="21449" y="0"/>
                    <a:pt x="21262" y="0"/>
                  </a:cubicBezTo>
                  <a:lnTo>
                    <a:pt x="1190" y="0"/>
                  </a:lnTo>
                  <a:close/>
                </a:path>
              </a:pathLst>
            </a:custGeom>
            <a:solidFill>
              <a:srgbClr val="D55657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indent="228600" algn="l"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45" name="1. Click Merge Requests"/>
            <p:cNvSpPr txBox="1"/>
            <p:nvPr/>
          </p:nvSpPr>
          <p:spPr>
            <a:xfrm>
              <a:off x="-1" y="13890"/>
              <a:ext cx="4064003" cy="469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lvl="1" indent="228600" algn="l">
                <a:defRPr sz="2400">
                  <a:solidFill>
                    <a:srgbClr val="FFFFFF"/>
                  </a:solidFill>
                </a:defRPr>
              </a:pPr>
              <a:r>
                <a:t>1. Click Merge Requests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499"/>
                                        <p:tgtEl>
                                          <p:spTgt spid="7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746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標題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If I have Question?</a:t>
            </a:r>
          </a:p>
        </p:txBody>
      </p:sp>
      <p:sp>
        <p:nvSpPr>
          <p:cNvPr id="141" name="文字版面配置區 2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Always Google first ! </a:t>
            </a:r>
          </a:p>
          <a:p>
            <a:pPr lvl="1"/>
            <a:r>
              <a:t>Learn how to google is important.</a:t>
            </a:r>
          </a:p>
          <a:p>
            <a:pPr/>
            <a:r>
              <a:t>If you try your best but still can’t catch it.</a:t>
            </a:r>
          </a:p>
          <a:p>
            <a:pPr lvl="1"/>
            <a:r>
              <a:t>Feel free to ask us on iLMS or office hour.</a:t>
            </a:r>
          </a:p>
        </p:txBody>
      </p:sp>
      <p:pic>
        <p:nvPicPr>
          <p:cNvPr id="142" name="圖片 5" descr="圖片 5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840132" y="5793316"/>
            <a:ext cx="5875868" cy="44069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333C4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8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812800"/>
            <a:ext cx="13004800" cy="81280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751" name="Shape 237"/>
          <p:cNvGrpSpPr/>
          <p:nvPr/>
        </p:nvGrpSpPr>
        <p:grpSpPr>
          <a:xfrm>
            <a:off x="9218761" y="1789508"/>
            <a:ext cx="3509964" cy="676674"/>
            <a:chOff x="0" y="0"/>
            <a:chExt cx="3509962" cy="676672"/>
          </a:xfrm>
        </p:grpSpPr>
        <p:sp>
          <p:nvSpPr>
            <p:cNvPr id="749" name="形狀"/>
            <p:cNvSpPr/>
            <p:nvPr/>
          </p:nvSpPr>
          <p:spPr>
            <a:xfrm>
              <a:off x="0" y="0"/>
              <a:ext cx="3509963" cy="6766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9280" y="0"/>
                  </a:moveTo>
                  <a:lnTo>
                    <a:pt x="18496" y="5714"/>
                  </a:lnTo>
                  <a:lnTo>
                    <a:pt x="391" y="5714"/>
                  </a:lnTo>
                  <a:cubicBezTo>
                    <a:pt x="175" y="5714"/>
                    <a:pt x="0" y="6621"/>
                    <a:pt x="0" y="7741"/>
                  </a:cubicBezTo>
                  <a:lnTo>
                    <a:pt x="0" y="19573"/>
                  </a:lnTo>
                  <a:cubicBezTo>
                    <a:pt x="0" y="20692"/>
                    <a:pt x="175" y="21600"/>
                    <a:pt x="391" y="21600"/>
                  </a:cubicBezTo>
                  <a:lnTo>
                    <a:pt x="21209" y="21600"/>
                  </a:lnTo>
                  <a:cubicBezTo>
                    <a:pt x="21425" y="21600"/>
                    <a:pt x="21600" y="20692"/>
                    <a:pt x="21600" y="19573"/>
                  </a:cubicBezTo>
                  <a:lnTo>
                    <a:pt x="21600" y="7741"/>
                  </a:lnTo>
                  <a:cubicBezTo>
                    <a:pt x="21600" y="6621"/>
                    <a:pt x="21425" y="5714"/>
                    <a:pt x="21209" y="5714"/>
                  </a:cubicBezTo>
                  <a:lnTo>
                    <a:pt x="20061" y="5714"/>
                  </a:lnTo>
                  <a:lnTo>
                    <a:pt x="19280" y="0"/>
                  </a:lnTo>
                  <a:close/>
                </a:path>
              </a:pathLst>
            </a:custGeom>
            <a:solidFill>
              <a:srgbClr val="D55657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indent="228600" algn="l"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50" name="2. New merge request"/>
            <p:cNvSpPr txBox="1"/>
            <p:nvPr/>
          </p:nvSpPr>
          <p:spPr>
            <a:xfrm>
              <a:off x="0" y="103386"/>
              <a:ext cx="3509963" cy="469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lvl="1" indent="228600" algn="l">
                <a:defRPr sz="2400">
                  <a:solidFill>
                    <a:srgbClr val="FFFFFF"/>
                  </a:solidFill>
                </a:defRPr>
              </a:pPr>
              <a:r>
                <a:t>2. New merge request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499"/>
                                        <p:tgtEl>
                                          <p:spTgt spid="7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751" grpId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333C4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3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812800"/>
            <a:ext cx="13004800" cy="81280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756" name="Shape 241"/>
          <p:cNvGrpSpPr/>
          <p:nvPr/>
        </p:nvGrpSpPr>
        <p:grpSpPr>
          <a:xfrm>
            <a:off x="3592660" y="1092199"/>
            <a:ext cx="3710784" cy="1377951"/>
            <a:chOff x="0" y="0"/>
            <a:chExt cx="3710782" cy="1377950"/>
          </a:xfrm>
        </p:grpSpPr>
        <p:sp>
          <p:nvSpPr>
            <p:cNvPr id="754" name="形狀"/>
            <p:cNvSpPr/>
            <p:nvPr/>
          </p:nvSpPr>
          <p:spPr>
            <a:xfrm>
              <a:off x="-1" y="-1"/>
              <a:ext cx="3710784" cy="13779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370" y="0"/>
                  </a:moveTo>
                  <a:cubicBezTo>
                    <a:pt x="165" y="0"/>
                    <a:pt x="0" y="446"/>
                    <a:pt x="0" y="995"/>
                  </a:cubicBezTo>
                  <a:lnTo>
                    <a:pt x="0" y="18377"/>
                  </a:lnTo>
                  <a:cubicBezTo>
                    <a:pt x="0" y="18927"/>
                    <a:pt x="165" y="19373"/>
                    <a:pt x="370" y="19373"/>
                  </a:cubicBezTo>
                  <a:lnTo>
                    <a:pt x="10645" y="19373"/>
                  </a:lnTo>
                  <a:lnTo>
                    <a:pt x="11384" y="21600"/>
                  </a:lnTo>
                  <a:lnTo>
                    <a:pt x="12124" y="19373"/>
                  </a:lnTo>
                  <a:lnTo>
                    <a:pt x="21230" y="19373"/>
                  </a:lnTo>
                  <a:cubicBezTo>
                    <a:pt x="21435" y="19373"/>
                    <a:pt x="21600" y="18927"/>
                    <a:pt x="21600" y="18377"/>
                  </a:cubicBezTo>
                  <a:lnTo>
                    <a:pt x="21600" y="995"/>
                  </a:lnTo>
                  <a:cubicBezTo>
                    <a:pt x="21600" y="446"/>
                    <a:pt x="21435" y="0"/>
                    <a:pt x="21230" y="0"/>
                  </a:cubicBezTo>
                  <a:lnTo>
                    <a:pt x="370" y="0"/>
                  </a:lnTo>
                  <a:close/>
                </a:path>
              </a:pathLst>
            </a:custGeom>
            <a:solidFill>
              <a:srgbClr val="D55657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indent="228600" algn="l"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55" name="3. Choose the branch you pushed in your repo"/>
            <p:cNvSpPr txBox="1"/>
            <p:nvPr/>
          </p:nvSpPr>
          <p:spPr>
            <a:xfrm>
              <a:off x="-1" y="269875"/>
              <a:ext cx="3710784" cy="838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lvl="1" indent="228600" algn="l">
                <a:defRPr sz="2400">
                  <a:solidFill>
                    <a:srgbClr val="FFFFFF"/>
                  </a:solidFill>
                </a:defRPr>
              </a:pPr>
              <a:r>
                <a:t>3. Choose the branch you pushed in your repo</a:t>
              </a:r>
            </a:p>
          </p:txBody>
        </p:sp>
      </p:grpSp>
      <p:grpSp>
        <p:nvGrpSpPr>
          <p:cNvPr id="759" name="Shape 242"/>
          <p:cNvGrpSpPr/>
          <p:nvPr/>
        </p:nvGrpSpPr>
        <p:grpSpPr>
          <a:xfrm>
            <a:off x="9079061" y="1092199"/>
            <a:ext cx="3423049" cy="1377951"/>
            <a:chOff x="0" y="0"/>
            <a:chExt cx="3423048" cy="1377950"/>
          </a:xfrm>
        </p:grpSpPr>
        <p:sp>
          <p:nvSpPr>
            <p:cNvPr id="757" name="形狀"/>
            <p:cNvSpPr/>
            <p:nvPr/>
          </p:nvSpPr>
          <p:spPr>
            <a:xfrm>
              <a:off x="-1" y="-1"/>
              <a:ext cx="3423049" cy="13779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401" y="0"/>
                  </a:moveTo>
                  <a:cubicBezTo>
                    <a:pt x="179" y="0"/>
                    <a:pt x="0" y="446"/>
                    <a:pt x="0" y="995"/>
                  </a:cubicBezTo>
                  <a:lnTo>
                    <a:pt x="0" y="18377"/>
                  </a:lnTo>
                  <a:cubicBezTo>
                    <a:pt x="0" y="18927"/>
                    <a:pt x="179" y="19373"/>
                    <a:pt x="401" y="19373"/>
                  </a:cubicBezTo>
                  <a:lnTo>
                    <a:pt x="9724" y="19373"/>
                  </a:lnTo>
                  <a:lnTo>
                    <a:pt x="10526" y="21600"/>
                  </a:lnTo>
                  <a:lnTo>
                    <a:pt x="11327" y="19373"/>
                  </a:lnTo>
                  <a:lnTo>
                    <a:pt x="21199" y="19373"/>
                  </a:lnTo>
                  <a:cubicBezTo>
                    <a:pt x="21421" y="19373"/>
                    <a:pt x="21600" y="18927"/>
                    <a:pt x="21600" y="18377"/>
                  </a:cubicBezTo>
                  <a:lnTo>
                    <a:pt x="21600" y="995"/>
                  </a:lnTo>
                  <a:cubicBezTo>
                    <a:pt x="21600" y="446"/>
                    <a:pt x="21421" y="0"/>
                    <a:pt x="21199" y="0"/>
                  </a:cubicBezTo>
                  <a:lnTo>
                    <a:pt x="401" y="0"/>
                  </a:lnTo>
                  <a:close/>
                </a:path>
              </a:pathLst>
            </a:custGeom>
            <a:solidFill>
              <a:srgbClr val="D55657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indent="228600" algn="l"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58" name="4. Choose the branch named after your ID"/>
            <p:cNvSpPr txBox="1"/>
            <p:nvPr/>
          </p:nvSpPr>
          <p:spPr>
            <a:xfrm>
              <a:off x="-1" y="269875"/>
              <a:ext cx="3423050" cy="838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lvl="1" indent="228600" algn="l">
                <a:defRPr sz="2400">
                  <a:solidFill>
                    <a:srgbClr val="FFFFFF"/>
                  </a:solidFill>
                </a:defRPr>
              </a:pPr>
              <a:r>
                <a:t>4. Choose the branch named after your ID</a:t>
              </a:r>
            </a:p>
          </p:txBody>
        </p:sp>
      </p:grpSp>
      <p:sp>
        <p:nvSpPr>
          <p:cNvPr id="760" name="Shape 243"/>
          <p:cNvSpPr/>
          <p:nvPr/>
        </p:nvSpPr>
        <p:spPr>
          <a:xfrm>
            <a:off x="2286000" y="1803400"/>
            <a:ext cx="1044575" cy="402135"/>
          </a:xfrm>
          <a:prstGeom prst="rect">
            <a:avLst/>
          </a:prstGeom>
          <a:ln w="25400">
            <a:solidFill>
              <a:srgbClr val="E24E3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761" name="Shape 244"/>
          <p:cNvSpPr/>
          <p:nvPr/>
        </p:nvSpPr>
        <p:spPr>
          <a:xfrm>
            <a:off x="7668963" y="1803400"/>
            <a:ext cx="1044577" cy="402135"/>
          </a:xfrm>
          <a:prstGeom prst="rect">
            <a:avLst/>
          </a:prstGeom>
          <a:ln w="25400">
            <a:solidFill>
              <a:srgbClr val="E24E3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grpSp>
        <p:nvGrpSpPr>
          <p:cNvPr id="764" name="Shape 245"/>
          <p:cNvGrpSpPr/>
          <p:nvPr/>
        </p:nvGrpSpPr>
        <p:grpSpPr>
          <a:xfrm>
            <a:off x="2475060" y="4185046"/>
            <a:ext cx="3520680" cy="663180"/>
            <a:chOff x="0" y="0"/>
            <a:chExt cx="3520678" cy="663179"/>
          </a:xfrm>
        </p:grpSpPr>
        <p:sp>
          <p:nvSpPr>
            <p:cNvPr id="762" name="形狀"/>
            <p:cNvSpPr/>
            <p:nvPr/>
          </p:nvSpPr>
          <p:spPr>
            <a:xfrm>
              <a:off x="0" y="0"/>
              <a:ext cx="3520679" cy="6631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3448" y="0"/>
                  </a:moveTo>
                  <a:lnTo>
                    <a:pt x="2669" y="5158"/>
                  </a:lnTo>
                  <a:lnTo>
                    <a:pt x="390" y="5158"/>
                  </a:lnTo>
                  <a:cubicBezTo>
                    <a:pt x="174" y="5158"/>
                    <a:pt x="0" y="6084"/>
                    <a:pt x="0" y="7226"/>
                  </a:cubicBezTo>
                  <a:lnTo>
                    <a:pt x="0" y="19532"/>
                  </a:lnTo>
                  <a:cubicBezTo>
                    <a:pt x="0" y="20674"/>
                    <a:pt x="174" y="21600"/>
                    <a:pt x="390" y="21600"/>
                  </a:cubicBezTo>
                  <a:lnTo>
                    <a:pt x="21210" y="21600"/>
                  </a:lnTo>
                  <a:cubicBezTo>
                    <a:pt x="21426" y="21600"/>
                    <a:pt x="21600" y="20674"/>
                    <a:pt x="21600" y="19532"/>
                  </a:cubicBezTo>
                  <a:lnTo>
                    <a:pt x="21600" y="7226"/>
                  </a:lnTo>
                  <a:cubicBezTo>
                    <a:pt x="21600" y="6084"/>
                    <a:pt x="21426" y="5158"/>
                    <a:pt x="21210" y="5158"/>
                  </a:cubicBezTo>
                  <a:lnTo>
                    <a:pt x="4227" y="5158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rgbClr val="D55657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indent="228600" algn="l"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63" name="5. Compare branches"/>
            <p:cNvSpPr txBox="1"/>
            <p:nvPr/>
          </p:nvSpPr>
          <p:spPr>
            <a:xfrm>
              <a:off x="0" y="96639"/>
              <a:ext cx="3520679" cy="469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lvl="1" indent="228600" algn="l">
                <a:defRPr sz="2400">
                  <a:solidFill>
                    <a:srgbClr val="FFFFFF"/>
                  </a:solidFill>
                </a:defRPr>
              </a:pPr>
              <a:r>
                <a:t>5. Compare branches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499"/>
                                        <p:tgtEl>
                                          <p:spTgt spid="7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2" dur="499"/>
                                        <p:tgtEl>
                                          <p:spTgt spid="7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7" dur="499"/>
                                        <p:tgtEl>
                                          <p:spTgt spid="7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759" grpId="2"/>
      <p:bldP build="whole" bldLvl="1" animBg="1" rev="0" advAuto="0" spid="764" grpId="3"/>
      <p:bldP build="whole" bldLvl="1" animBg="1" rev="0" advAuto="0" spid="756" grpId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333C4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6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812800"/>
            <a:ext cx="13004800" cy="81280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769" name="Shape 249"/>
          <p:cNvGrpSpPr/>
          <p:nvPr/>
        </p:nvGrpSpPr>
        <p:grpSpPr>
          <a:xfrm>
            <a:off x="3963739" y="6515099"/>
            <a:ext cx="4389439" cy="926309"/>
            <a:chOff x="0" y="0"/>
            <a:chExt cx="4389437" cy="926307"/>
          </a:xfrm>
        </p:grpSpPr>
        <p:sp>
          <p:nvSpPr>
            <p:cNvPr id="767" name="形狀"/>
            <p:cNvSpPr/>
            <p:nvPr/>
          </p:nvSpPr>
          <p:spPr>
            <a:xfrm>
              <a:off x="0" y="-1"/>
              <a:ext cx="4389438" cy="9263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215" y="0"/>
                  </a:moveTo>
                  <a:cubicBezTo>
                    <a:pt x="1020" y="0"/>
                    <a:pt x="861" y="752"/>
                    <a:pt x="861" y="1675"/>
                  </a:cubicBezTo>
                  <a:lnTo>
                    <a:pt x="861" y="7792"/>
                  </a:lnTo>
                  <a:lnTo>
                    <a:pt x="0" y="11133"/>
                  </a:lnTo>
                  <a:lnTo>
                    <a:pt x="861" y="14483"/>
                  </a:lnTo>
                  <a:lnTo>
                    <a:pt x="861" y="19925"/>
                  </a:lnTo>
                  <a:cubicBezTo>
                    <a:pt x="861" y="20848"/>
                    <a:pt x="1020" y="21600"/>
                    <a:pt x="1215" y="21600"/>
                  </a:cubicBezTo>
                  <a:lnTo>
                    <a:pt x="21248" y="21600"/>
                  </a:lnTo>
                  <a:cubicBezTo>
                    <a:pt x="21443" y="21600"/>
                    <a:pt x="21600" y="20848"/>
                    <a:pt x="21600" y="19925"/>
                  </a:cubicBezTo>
                  <a:lnTo>
                    <a:pt x="21600" y="1675"/>
                  </a:lnTo>
                  <a:cubicBezTo>
                    <a:pt x="21600" y="752"/>
                    <a:pt x="21443" y="0"/>
                    <a:pt x="21248" y="0"/>
                  </a:cubicBezTo>
                  <a:lnTo>
                    <a:pt x="1215" y="0"/>
                  </a:lnTo>
                  <a:close/>
                </a:path>
              </a:pathLst>
            </a:custGeom>
            <a:solidFill>
              <a:srgbClr val="D55657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indent="228600" algn="l"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68" name="7. If everything is OK,…"/>
            <p:cNvSpPr txBox="1"/>
            <p:nvPr/>
          </p:nvSpPr>
          <p:spPr>
            <a:xfrm>
              <a:off x="0" y="44053"/>
              <a:ext cx="4389438" cy="838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lvl="1" indent="228600" algn="l">
                <a:defRPr sz="2400">
                  <a:solidFill>
                    <a:srgbClr val="FFFFFF"/>
                  </a:solidFill>
                </a:defRPr>
              </a:pPr>
              <a:r>
                <a:t> 7. If everything is OK, </a:t>
              </a:r>
            </a:p>
            <a:p>
              <a:pPr lvl="1" indent="228600" algn="l">
                <a:defRPr sz="2400">
                  <a:solidFill>
                    <a:srgbClr val="FFFFFF"/>
                  </a:solidFill>
                </a:defRPr>
              </a:pPr>
              <a:r>
                <a:t> submit your merge request</a:t>
              </a:r>
            </a:p>
          </p:txBody>
        </p:sp>
      </p:grpSp>
      <p:grpSp>
        <p:nvGrpSpPr>
          <p:cNvPr id="772" name="Shape 250"/>
          <p:cNvGrpSpPr/>
          <p:nvPr/>
        </p:nvGrpSpPr>
        <p:grpSpPr>
          <a:xfrm>
            <a:off x="4062560" y="1532929"/>
            <a:ext cx="4638678" cy="799705"/>
            <a:chOff x="0" y="0"/>
            <a:chExt cx="4638676" cy="799704"/>
          </a:xfrm>
        </p:grpSpPr>
        <p:sp>
          <p:nvSpPr>
            <p:cNvPr id="770" name="形狀"/>
            <p:cNvSpPr/>
            <p:nvPr/>
          </p:nvSpPr>
          <p:spPr>
            <a:xfrm>
              <a:off x="-1" y="0"/>
              <a:ext cx="4638678" cy="7997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334" y="0"/>
                  </a:moveTo>
                  <a:cubicBezTo>
                    <a:pt x="150" y="0"/>
                    <a:pt x="0" y="871"/>
                    <a:pt x="0" y="1940"/>
                  </a:cubicBezTo>
                  <a:lnTo>
                    <a:pt x="0" y="16326"/>
                  </a:lnTo>
                  <a:cubicBezTo>
                    <a:pt x="0" y="17395"/>
                    <a:pt x="150" y="18255"/>
                    <a:pt x="334" y="18255"/>
                  </a:cubicBezTo>
                  <a:lnTo>
                    <a:pt x="1076" y="18255"/>
                  </a:lnTo>
                  <a:lnTo>
                    <a:pt x="1743" y="21600"/>
                  </a:lnTo>
                  <a:lnTo>
                    <a:pt x="2410" y="18255"/>
                  </a:lnTo>
                  <a:lnTo>
                    <a:pt x="21266" y="18255"/>
                  </a:lnTo>
                  <a:cubicBezTo>
                    <a:pt x="21450" y="18255"/>
                    <a:pt x="21600" y="17395"/>
                    <a:pt x="21600" y="16326"/>
                  </a:cubicBezTo>
                  <a:lnTo>
                    <a:pt x="21600" y="1940"/>
                  </a:lnTo>
                  <a:cubicBezTo>
                    <a:pt x="21600" y="871"/>
                    <a:pt x="21450" y="0"/>
                    <a:pt x="21266" y="0"/>
                  </a:cubicBezTo>
                  <a:lnTo>
                    <a:pt x="334" y="0"/>
                  </a:lnTo>
                  <a:close/>
                </a:path>
              </a:pathLst>
            </a:custGeom>
            <a:solidFill>
              <a:srgbClr val="D55657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indent="228600" algn="l"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71" name="6. Set title to &quot;{ID} Submission&quot;"/>
            <p:cNvSpPr txBox="1"/>
            <p:nvPr/>
          </p:nvSpPr>
          <p:spPr>
            <a:xfrm>
              <a:off x="-1" y="164901"/>
              <a:ext cx="4638678" cy="469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lvl="1" indent="228600" algn="l">
                <a:defRPr sz="2400">
                  <a:solidFill>
                    <a:srgbClr val="FFFFFF"/>
                  </a:solidFill>
                </a:defRPr>
              </a:pPr>
              <a:r>
                <a:t>6. Set title to "{ID} Submission"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499"/>
                                        <p:tgtEl>
                                          <p:spTgt spid="7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2" dur="499"/>
                                        <p:tgtEl>
                                          <p:spTgt spid="7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769" grpId="2"/>
      <p:bldP build="whole" bldLvl="1" animBg="1" rev="0" advAuto="0" spid="772" grpId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Shape 127"/>
          <p:cNvSpPr txBox="1"/>
          <p:nvPr/>
        </p:nvSpPr>
        <p:spPr>
          <a:xfrm>
            <a:off x="952500" y="444500"/>
            <a:ext cx="11099800" cy="13106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8000"/>
            </a:lvl1pPr>
          </a:lstStyle>
          <a:p>
            <a:pPr/>
            <a:r>
              <a:t>Notice</a:t>
            </a:r>
          </a:p>
        </p:txBody>
      </p:sp>
      <p:pic>
        <p:nvPicPr>
          <p:cNvPr id="775" name="圖片 4" descr="圖片 4"/>
          <p:cNvPicPr>
            <a:picLocks noChangeAspect="1"/>
          </p:cNvPicPr>
          <p:nvPr/>
        </p:nvPicPr>
        <p:blipFill>
          <a:blip r:embed="rId2">
            <a:extLst/>
          </a:blip>
          <a:srcRect l="1237" t="0" r="4818" b="0"/>
          <a:stretch>
            <a:fillRect/>
          </a:stretch>
        </p:blipFill>
        <p:spPr>
          <a:xfrm>
            <a:off x="-1" y="1524000"/>
            <a:ext cx="12217401" cy="788276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775" grpId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7" name="圖片 1" descr="圖片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491066"/>
            <a:ext cx="13004800" cy="901773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9" name="圖片 1" descr="圖片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296641"/>
            <a:ext cx="13004800" cy="716031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1" name="圖片 1" descr="圖片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472510"/>
            <a:ext cx="13004800" cy="6808580"/>
          </a:xfrm>
          <a:prstGeom prst="rect">
            <a:avLst/>
          </a:prstGeom>
          <a:ln w="12700">
            <a:miter lim="400000"/>
          </a:ln>
        </p:spPr>
      </p:pic>
      <p:pic>
        <p:nvPicPr>
          <p:cNvPr id="782" name="圖片 2" descr="圖片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30350" y="1331606"/>
            <a:ext cx="9944100" cy="709038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782" grpId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4" name="圖片 5" descr="圖片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37078" y="2678092"/>
            <a:ext cx="11930645" cy="3058828"/>
          </a:xfrm>
          <a:prstGeom prst="rect">
            <a:avLst/>
          </a:prstGeom>
          <a:ln w="12700">
            <a:miter lim="400000"/>
          </a:ln>
        </p:spPr>
      </p:pic>
      <p:sp>
        <p:nvSpPr>
          <p:cNvPr id="785" name="圓角矩形 2"/>
          <p:cNvSpPr/>
          <p:nvPr/>
        </p:nvSpPr>
        <p:spPr>
          <a:xfrm>
            <a:off x="8478067" y="5072576"/>
            <a:ext cx="1676401" cy="812801"/>
          </a:xfrm>
          <a:prstGeom prst="roundRect">
            <a:avLst>
              <a:gd name="adj" fmla="val 16667"/>
            </a:avLst>
          </a:prstGeom>
          <a:ln w="25400">
            <a:solidFill>
              <a:srgbClr val="FF0000"/>
            </a:solidFill>
          </a:ln>
        </p:spPr>
        <p:txBody>
          <a:bodyPr lIns="50800" tIns="50800" rIns="50800" bIns="50800" anchor="ctr"/>
          <a:lstStyle/>
          <a:p>
            <a:pPr algn="l"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786" name="文字方塊 3"/>
          <p:cNvSpPr txBox="1"/>
          <p:nvPr/>
        </p:nvSpPr>
        <p:spPr>
          <a:xfrm>
            <a:off x="8387237" y="6048883"/>
            <a:ext cx="1858062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r>
              <a:t>Here!!!!!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Shape 127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Outline</a:t>
            </a:r>
          </a:p>
        </p:txBody>
      </p:sp>
      <p:sp>
        <p:nvSpPr>
          <p:cNvPr id="789" name="Shape 128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91158" indent="-391158" defTabSz="514094">
              <a:spcBef>
                <a:spcPts val="3600"/>
              </a:spcBef>
              <a:defRPr sz="3100">
                <a:solidFill>
                  <a:srgbClr val="A6A6A6"/>
                </a:solidFill>
              </a:defRPr>
            </a:pPr>
            <a:r>
              <a:t>General Rule</a:t>
            </a:r>
          </a:p>
          <a:p>
            <a:pPr marL="391158" indent="-391158" defTabSz="514094">
              <a:spcBef>
                <a:spcPts val="3600"/>
              </a:spcBef>
              <a:defRPr sz="3100">
                <a:solidFill>
                  <a:srgbClr val="A6A6A6"/>
                </a:solidFill>
              </a:defRPr>
            </a:pPr>
            <a:r>
              <a:t>Introduction to Git</a:t>
            </a:r>
            <a:endParaRPr>
              <a:solidFill>
                <a:srgbClr val="9A9A9A"/>
              </a:solidFill>
            </a:endParaRPr>
          </a:p>
          <a:p>
            <a:pPr lvl="2" marL="1173480" indent="-391158" defTabSz="514094">
              <a:lnSpc>
                <a:spcPct val="50000"/>
              </a:lnSpc>
              <a:spcBef>
                <a:spcPts val="3600"/>
              </a:spcBef>
              <a:defRPr sz="3100">
                <a:solidFill>
                  <a:srgbClr val="A6A6A6"/>
                </a:solidFill>
              </a:defRPr>
            </a:pPr>
            <a:r>
              <a:t>Version control</a:t>
            </a:r>
            <a:endParaRPr>
              <a:solidFill>
                <a:srgbClr val="9A9A9A"/>
              </a:solidFill>
            </a:endParaRPr>
          </a:p>
          <a:p>
            <a:pPr lvl="2" marL="1173480" indent="-391158" defTabSz="514094">
              <a:lnSpc>
                <a:spcPct val="50000"/>
              </a:lnSpc>
              <a:spcBef>
                <a:spcPts val="3600"/>
              </a:spcBef>
              <a:defRPr sz="3100">
                <a:solidFill>
                  <a:srgbClr val="A6A6A6"/>
                </a:solidFill>
              </a:defRPr>
            </a:pPr>
            <a:r>
              <a:t>Git Basics</a:t>
            </a:r>
            <a:endParaRPr>
              <a:solidFill>
                <a:srgbClr val="9A9A9A"/>
              </a:solidFill>
            </a:endParaRPr>
          </a:p>
          <a:p>
            <a:pPr lvl="2" marL="1173480" indent="-391158" defTabSz="514094">
              <a:lnSpc>
                <a:spcPct val="50000"/>
              </a:lnSpc>
              <a:spcBef>
                <a:spcPts val="3600"/>
              </a:spcBef>
              <a:defRPr sz="3100">
                <a:solidFill>
                  <a:srgbClr val="A6A6A6"/>
                </a:solidFill>
              </a:defRPr>
            </a:pPr>
            <a:r>
              <a:t>Try Git!</a:t>
            </a:r>
            <a:endParaRPr>
              <a:solidFill>
                <a:srgbClr val="9A9A9A"/>
              </a:solidFill>
            </a:endParaRPr>
          </a:p>
          <a:p>
            <a:pPr lvl="2" marL="1173480" indent="-391158" defTabSz="514094">
              <a:lnSpc>
                <a:spcPct val="50000"/>
              </a:lnSpc>
              <a:spcBef>
                <a:spcPts val="3600"/>
              </a:spcBef>
              <a:defRPr sz="3100">
                <a:solidFill>
                  <a:srgbClr val="A6A6A6"/>
                </a:solidFill>
              </a:defRPr>
            </a:pPr>
            <a:r>
              <a:t>Remote Repositories</a:t>
            </a:r>
            <a:endParaRPr>
              <a:solidFill>
                <a:srgbClr val="9A9A9A"/>
              </a:solidFill>
            </a:endParaRPr>
          </a:p>
          <a:p>
            <a:pPr marL="391158" indent="-391158" defTabSz="514094">
              <a:spcBef>
                <a:spcPts val="3600"/>
              </a:spcBef>
              <a:defRPr sz="3100">
                <a:solidFill>
                  <a:srgbClr val="A6A6A6"/>
                </a:solidFill>
              </a:defRPr>
            </a:pPr>
            <a:r>
              <a:t>How to Submit Your Code to Gitlab</a:t>
            </a:r>
            <a:endParaRPr>
              <a:solidFill>
                <a:srgbClr val="9A9A9A"/>
              </a:solidFill>
            </a:endParaRPr>
          </a:p>
          <a:p>
            <a:pPr marL="391158" indent="-391158" defTabSz="514094">
              <a:spcBef>
                <a:spcPts val="3600"/>
              </a:spcBef>
              <a:defRPr sz="3100"/>
            </a:pPr>
            <a:r>
              <a:t>Tools &amp; References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Shape 253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Tools</a:t>
            </a:r>
          </a:p>
        </p:txBody>
      </p:sp>
      <p:sp>
        <p:nvSpPr>
          <p:cNvPr id="792" name="Shape 254"/>
          <p:cNvSpPr txBox="1"/>
          <p:nvPr>
            <p:ph type="body" idx="1"/>
          </p:nvPr>
        </p:nvSpPr>
        <p:spPr>
          <a:xfrm>
            <a:off x="952500" y="2603499"/>
            <a:ext cx="11099800" cy="6964117"/>
          </a:xfrm>
          <a:prstGeom prst="rect">
            <a:avLst/>
          </a:prstGeom>
        </p:spPr>
        <p:txBody>
          <a:bodyPr/>
          <a:lstStyle/>
          <a:p>
            <a:pPr/>
            <a:r>
              <a:t>Git GUI</a:t>
            </a:r>
          </a:p>
          <a:p>
            <a:pPr lvl="1">
              <a:spcBef>
                <a:spcPts val="1500"/>
              </a:spcBef>
              <a:buChar char="-"/>
            </a:pPr>
            <a:r>
              <a:t>GitKraken</a:t>
            </a:r>
          </a:p>
          <a:p>
            <a:pPr/>
            <a:r>
              <a:t>Editor / IDE</a:t>
            </a:r>
          </a:p>
          <a:p>
            <a:pPr lvl="1">
              <a:spcBef>
                <a:spcPts val="1500"/>
              </a:spcBef>
              <a:buChar char="-"/>
            </a:pPr>
            <a:r>
              <a:t>Visual Studio Code</a:t>
            </a:r>
          </a:p>
          <a:p>
            <a:pPr lvl="1">
              <a:spcBef>
                <a:spcPts val="1500"/>
              </a:spcBef>
              <a:buChar char="-"/>
            </a:pPr>
            <a:r>
              <a:t>Atom</a:t>
            </a:r>
          </a:p>
          <a:p>
            <a:pPr lvl="1">
              <a:spcBef>
                <a:spcPts val="1500"/>
              </a:spcBef>
              <a:buChar char="-"/>
            </a:pPr>
            <a:r>
              <a:t>Sublime Text</a:t>
            </a:r>
          </a:p>
          <a:p>
            <a:pPr lvl="1">
              <a:spcBef>
                <a:spcPts val="1500"/>
              </a:spcBef>
              <a:buChar char="-"/>
            </a:pPr>
            <a:r>
              <a:t>Brackets</a:t>
            </a:r>
          </a:p>
          <a:p>
            <a:pPr lvl="1">
              <a:spcBef>
                <a:spcPts val="1500"/>
              </a:spcBef>
              <a:buChar char="-"/>
            </a:pPr>
            <a:r>
              <a:t>Notepad++</a:t>
            </a:r>
          </a:p>
          <a:p>
            <a:pPr lvl="1">
              <a:spcBef>
                <a:spcPts val="1500"/>
              </a:spcBef>
              <a:buChar char="-"/>
            </a:pPr>
            <a:r>
              <a:t>Webstorm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36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Policy of Labs</a:t>
            </a:r>
          </a:p>
        </p:txBody>
      </p:sp>
      <p:sp>
        <p:nvSpPr>
          <p:cNvPr id="145" name="Shape 137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spcBef>
                <a:spcPts val="3000"/>
              </a:spcBef>
              <a:defRPr b="1" u="sng"/>
            </a:pPr>
            <a:r>
              <a:t>All labs need to be submitted to GitLab.</a:t>
            </a:r>
          </a:p>
          <a:p>
            <a:pPr>
              <a:spcBef>
                <a:spcPts val="3000"/>
              </a:spcBef>
            </a:pPr>
            <a:r>
              <a:t>Late submission will </a:t>
            </a:r>
            <a:r>
              <a:rPr b="1">
                <a:solidFill>
                  <a:srgbClr val="FF2712"/>
                </a:solidFill>
              </a:rPr>
              <a:t>not</a:t>
            </a:r>
            <a:r>
              <a:t> be accepted.</a:t>
            </a:r>
          </a:p>
          <a:p>
            <a:pPr>
              <a:spcBef>
                <a:spcPts val="3000"/>
              </a:spcBef>
            </a:pPr>
            <a:r>
              <a:t>Plagiarism will not be tolerated.</a:t>
            </a:r>
          </a:p>
          <a:p>
            <a:pPr lvl="1">
              <a:spcBef>
                <a:spcPts val="1500"/>
              </a:spcBef>
              <a:buChar char="-"/>
            </a:pPr>
            <a:r>
              <a:t>If we find you copy someone’s code, you will get </a:t>
            </a:r>
            <a:r>
              <a:rPr b="1">
                <a:solidFill>
                  <a:srgbClr val="FF2712"/>
                </a:solidFill>
              </a:rPr>
              <a:t>0 point</a:t>
            </a:r>
            <a:r>
              <a:rPr b="1"/>
              <a:t> </a:t>
            </a:r>
            <a:r>
              <a:t>for that lab.</a:t>
            </a:r>
          </a:p>
          <a:p>
            <a:pPr>
              <a:spcBef>
                <a:spcPts val="3000"/>
              </a:spcBef>
            </a:pPr>
            <a:r>
              <a:t>Grading</a:t>
            </a:r>
          </a:p>
          <a:p>
            <a:pPr lvl="1">
              <a:spcBef>
                <a:spcPts val="1500"/>
              </a:spcBef>
              <a:buChar char="-"/>
            </a:pPr>
            <a:r>
              <a:t>Submi</a:t>
            </a:r>
            <a:r>
              <a:t>ssion</a:t>
            </a:r>
            <a:r>
              <a:t> before lab ends gets 100% score</a:t>
            </a:r>
          </a:p>
          <a:p>
            <a:pPr lvl="1">
              <a:spcBef>
                <a:spcPts val="1500"/>
              </a:spcBef>
              <a:buChar char="-"/>
            </a:pPr>
            <a:r>
              <a:t>Submi</a:t>
            </a:r>
            <a:r>
              <a:t>ssion</a:t>
            </a:r>
            <a:r>
              <a:t> before </a:t>
            </a:r>
            <a:r>
              <a:rPr b="1">
                <a:solidFill>
                  <a:srgbClr val="FF2712"/>
                </a:solidFill>
              </a:rPr>
              <a:t>11:59pm</a:t>
            </a:r>
            <a:r>
              <a:t> gets 60% score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4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171047" y="-6350"/>
            <a:ext cx="17346895" cy="97663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2E323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6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812800"/>
            <a:ext cx="13004800" cy="812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37317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8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527239"/>
            <a:ext cx="13004800" cy="669912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0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812800"/>
            <a:ext cx="13004800" cy="812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2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764640"/>
            <a:ext cx="13004800" cy="622432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Shape 253"/>
          <p:cNvSpPr txBox="1"/>
          <p:nvPr/>
        </p:nvSpPr>
        <p:spPr>
          <a:xfrm>
            <a:off x="952500" y="444500"/>
            <a:ext cx="11099800" cy="13106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8000"/>
            </a:lvl1pPr>
          </a:lstStyle>
          <a:p>
            <a:pPr/>
            <a:r>
              <a:t>Reference</a:t>
            </a:r>
          </a:p>
        </p:txBody>
      </p:sp>
      <p:sp>
        <p:nvSpPr>
          <p:cNvPr id="805" name="Shape 254"/>
          <p:cNvSpPr txBox="1"/>
          <p:nvPr/>
        </p:nvSpPr>
        <p:spPr>
          <a:xfrm>
            <a:off x="952500" y="2603499"/>
            <a:ext cx="11099800" cy="6123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444500" indent="-444500" algn="l">
              <a:spcBef>
                <a:spcPts val="4200"/>
              </a:spcBef>
              <a:buSzPct val="75000"/>
              <a:buChar char="•"/>
            </a:pPr>
            <a:r>
              <a:t>Learn Git branching (interactive)</a:t>
            </a:r>
          </a:p>
          <a:p>
            <a:pPr lvl="1" marL="889000" indent="-444500" algn="l">
              <a:spcBef>
                <a:spcPts val="4200"/>
              </a:spcBef>
              <a:buSzPct val="75000"/>
              <a:buChar char="•"/>
              <a:defRPr u="sng"/>
            </a:pPr>
            <a:r>
              <a:rPr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http://pcottle.github.io/learnGitBranching/</a:t>
            </a:r>
          </a:p>
          <a:p>
            <a:pPr marL="444500" indent="-444500" algn="l">
              <a:spcBef>
                <a:spcPts val="4200"/>
              </a:spcBef>
              <a:buSzPct val="75000"/>
              <a:buChar char="•"/>
            </a:pPr>
            <a:r>
              <a:t>Pro Git</a:t>
            </a:r>
          </a:p>
          <a:p>
            <a:pPr lvl="1" marL="889000" indent="-444500" algn="l">
              <a:spcBef>
                <a:spcPts val="4200"/>
              </a:spcBef>
              <a:buSzPct val="75000"/>
              <a:buChar char="•"/>
              <a:defRPr u="sng"/>
            </a:pPr>
            <a:r>
              <a:rPr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 invalidUrl="" action="" tgtFrame="" tooltip="" history="1" highlightClick="0" endSnd="0"/>
              </a:rPr>
              <a:t>http://git-scm.com/book/</a:t>
            </a:r>
          </a:p>
          <a:p>
            <a:pPr marL="444500" indent="-444500" algn="l">
              <a:spcBef>
                <a:spcPts val="4200"/>
              </a:spcBef>
              <a:buSzPct val="75000"/>
              <a:buChar char="•"/>
            </a:pPr>
            <a:r>
              <a:t>寫給大家的 </a:t>
            </a:r>
            <a:r>
              <a:t>Git </a:t>
            </a:r>
            <a:r>
              <a:t>教學</a:t>
            </a:r>
          </a:p>
          <a:p>
            <a:pPr lvl="1" marL="889000" indent="-444500" algn="l">
              <a:spcBef>
                <a:spcPts val="4200"/>
              </a:spcBef>
              <a:buSzPct val="75000"/>
              <a:buChar char="•"/>
              <a:defRPr u="sng"/>
            </a:pPr>
            <a:r>
              <a:rPr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4" invalidUrl="" action="" tgtFrame="" tooltip="" history="1" highlightClick="0" endSnd="0"/>
              </a:rPr>
              <a:t>http://www.slideshare.net/littlebtc/git-5528339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Shape 253"/>
          <p:cNvSpPr txBox="1"/>
          <p:nvPr/>
        </p:nvSpPr>
        <p:spPr>
          <a:xfrm>
            <a:off x="952500" y="444500"/>
            <a:ext cx="11099800" cy="13106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8000"/>
            </a:lvl1pPr>
          </a:lstStyle>
          <a:p>
            <a:pPr/>
            <a:r>
              <a:t>Today’s exercise</a:t>
            </a:r>
          </a:p>
        </p:txBody>
      </p:sp>
      <p:sp>
        <p:nvSpPr>
          <p:cNvPr id="808" name="Shape 254"/>
          <p:cNvSpPr txBox="1"/>
          <p:nvPr/>
        </p:nvSpPr>
        <p:spPr>
          <a:xfrm>
            <a:off x="952500" y="2603499"/>
            <a:ext cx="11099800" cy="3876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444500" indent="-444500" algn="l">
              <a:spcBef>
                <a:spcPts val="4200"/>
              </a:spcBef>
              <a:buSzPct val="75000"/>
              <a:buChar char="•"/>
            </a:pPr>
            <a:r>
              <a:t>Install Git command line tool in your computer.</a:t>
            </a:r>
          </a:p>
          <a:p>
            <a:pPr lvl="1" marL="889000" indent="-444500" algn="l">
              <a:spcBef>
                <a:spcPts val="4200"/>
              </a:spcBef>
              <a:buSzPct val="75000"/>
              <a:buChar char="•"/>
            </a:pPr>
            <a:r>
              <a:t>Follow appendix A.</a:t>
            </a:r>
          </a:p>
          <a:p>
            <a:pPr marL="444500" indent="-444500" algn="l">
              <a:spcBef>
                <a:spcPts val="4200"/>
              </a:spcBef>
              <a:buSzPct val="75000"/>
              <a:buChar char="•"/>
            </a:pPr>
            <a:r>
              <a:t>Try to submit in GitLab.</a:t>
            </a:r>
          </a:p>
          <a:p>
            <a:pPr lvl="1" marL="889000" indent="-444500" algn="l">
              <a:spcBef>
                <a:spcPts val="4200"/>
              </a:spcBef>
              <a:buSzPct val="75000"/>
              <a:buChar char="•"/>
            </a:pPr>
            <a:r>
              <a:t>No score but very important!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